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8288000" cy="10287000"/>
  <p:notesSz cx="6858000" cy="9144000"/>
  <p:embeddedFontLst>
    <p:embeddedFont>
      <p:font typeface="The Seasons Bold" charset="1" panose="00000000000000000000"/>
      <p:regular r:id="rId20"/>
    </p:embeddedFont>
    <p:embeddedFont>
      <p:font typeface="The Seasons" charset="1" panose="00000000000000000000"/>
      <p:regular r:id="rId21"/>
    </p:embeddedFont>
    <p:embeddedFont>
      <p:font typeface="Poppins" charset="1" panose="00000500000000000000"/>
      <p:regular r:id="rId22"/>
    </p:embeddedFont>
    <p:embeddedFont>
      <p:font typeface="Poppins Bold" charset="1" panose="000008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jpeg" Type="http://schemas.openxmlformats.org/officeDocument/2006/relationships/image"/><Relationship Id="rId4" Target="https://spreadmaya.com.au"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https://spreadmaya.com.au/product/large-hemp-travel-bag-with-raincover/" TargetMode="External" Type="http://schemas.openxmlformats.org/officeDocument/2006/relationships/hyperlink"/><Relationship Id="rId4" Target="../media/image4.jpeg" Type="http://schemas.openxmlformats.org/officeDocument/2006/relationships/image"/><Relationship Id="rId5" Target="https://spreadmaya.com.au/product/hemp-urban-backpack/" TargetMode="External" Type="http://schemas.openxmlformats.org/officeDocument/2006/relationships/hyperlink"/><Relationship Id="rId6" Target="https://spreadmaya.com.au/product/hemp-urban-backpack/" TargetMode="External" Type="http://schemas.openxmlformats.org/officeDocument/2006/relationships/hyperlink"/><Relationship Id="rId7" Target="https://spreadmaya.com.au/product/large-hemp-travel-bag-with-raincover/"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https://spreadmaya.com.au/product/mini-backpacks-hemp-bag-beige-color-for-adults-or-kids-2/" TargetMode="External" Type="http://schemas.openxmlformats.org/officeDocument/2006/relationships/hyperlink"/><Relationship Id="rId4" Target="../media/image6.jpeg" Type="http://schemas.openxmlformats.org/officeDocument/2006/relationships/image"/><Relationship Id="rId5" Target="https://spreadmaya.com.au/product/printed-hemp-bum-bags/" TargetMode="External" Type="http://schemas.openxmlformats.org/officeDocument/2006/relationships/hyperlink"/><Relationship Id="rId6" Target="https://spreadmaya.com.au/product/printed-hemp-bum-bags/" TargetMode="External" Type="http://schemas.openxmlformats.org/officeDocument/2006/relationships/hyperlink"/><Relationship Id="rId7" Target="https://spreadmaya.com.au/product/mini-backpacks-hemp-bag-beige-color-for-adults-or-kids-2/" TargetMode="External" Type="http://schemas.openxmlformats.org/officeDocument/2006/relationships/hyperlink"/></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https://spreadmaya.com.au/product/vibrant-hemp-side-bag/" TargetMode="External" Type="http://schemas.openxmlformats.org/officeDocument/2006/relationships/hyperlink"/><Relationship Id="rId4" Target="../media/image8.jpeg" Type="http://schemas.openxmlformats.org/officeDocument/2006/relationships/image"/><Relationship Id="rId5" Target="https://spreadmaya.com.au/product/natural-hemp-duffle-bag/" TargetMode="External" Type="http://schemas.openxmlformats.org/officeDocument/2006/relationships/hyperlink"/><Relationship Id="rId6" Target="https://spreadmaya.com.au/product/natural-hemp-duffle-bag/" TargetMode="External" Type="http://schemas.openxmlformats.org/officeDocument/2006/relationships/hyperlink"/><Relationship Id="rId7" Target="https://spreadmaya.com.au/product/vibrant-hemp-side-bag/" TargetMode="External" Type="http://schemas.openxmlformats.org/officeDocument/2006/relationships/hyperlink"/></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https://spreadmaya.com.au/product/himalayan-earthside-hemp-side-bag/" TargetMode="External" Type="http://schemas.openxmlformats.org/officeDocument/2006/relationships/hyperlink"/><Relationship Id="rId4" Target="../media/image10.jpeg" Type="http://schemas.openxmlformats.org/officeDocument/2006/relationships/image"/><Relationship Id="rId5" Target="https://spreadmaya.com.au/product/ecochic-explorer-bag/" TargetMode="External" Type="http://schemas.openxmlformats.org/officeDocument/2006/relationships/hyperlink"/><Relationship Id="rId6" Target="https://spreadmaya.com.au/collections/hemp-bags/" TargetMode="External" Type="http://schemas.openxmlformats.org/officeDocument/2006/relationships/hyperlink"/><Relationship Id="rId7" Target="https://spreadmaya.com.au/product/ecochic-explorer-bag/" TargetMode="External" Type="http://schemas.openxmlformats.org/officeDocument/2006/relationships/hyperlink"/><Relationship Id="rId8" Target="https://spreadmaya.com.au/product/himalayan-earthside-hemp-side-bag/" TargetMode="External" Type="http://schemas.openxmlformats.org/officeDocument/2006/relationships/hyperlink"/></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https://spreadmaya.com.au/collections/hemp-hats/" TargetMode="External" Type="http://schemas.openxmlformats.org/officeDocument/2006/relationships/hyperlink"/><Relationship Id="rId4" Target="../media/image1.jpeg" Type="http://schemas.openxmlformats.org/officeDocument/2006/relationships/image"/><Relationship Id="rId5" Target="https://spreadmaya.com.au/collections/hemp-bags/" TargetMode="External" Type="http://schemas.openxmlformats.org/officeDocument/2006/relationships/hyperlink"/><Relationship Id="rId6" Target="https://spreadmaya.com.au/collections/hemp-bags/" TargetMode="External" Type="http://schemas.openxmlformats.org/officeDocument/2006/relationships/hyperlink"/><Relationship Id="rId7" Target="https://spreadmaya.com.au/collections/hemp-hats/" TargetMode="External" Type="http://schemas.openxmlformats.org/officeDocument/2006/relationships/hyperlink"/></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https://spreadmaya.com.au/collections/ethical-clothing/" TargetMode="External" Type="http://schemas.openxmlformats.org/officeDocument/2006/relationships/hyperlink"/><Relationship Id="rId4" Target="https://spreadmaya.com.au/collections/ethical-clothing/"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https://spreadmaya.com.au/about-us/" TargetMode="External" Type="http://schemas.openxmlformats.org/officeDocument/2006/relationships/hyperlink"/></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 Id="rId3" Target="../media/image13.jpeg" Type="http://schemas.openxmlformats.org/officeDocument/2006/relationships/image"/><Relationship Id="rId4" Target="../media/image14.jpeg" Type="http://schemas.openxmlformats.org/officeDocument/2006/relationships/image"/><Relationship Id="rId5" Target="../media/image15.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 Id="rId3" Target="../media/image17.jpeg" Type="http://schemas.openxmlformats.org/officeDocument/2006/relationships/image"/><Relationship Id="rId4" Target="../media/image18.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https://spreadmaya.com.au" TargetMode="External" Type="http://schemas.openxmlformats.org/officeDocument/2006/relationships/hyperlink"/><Relationship Id="rId4" Target="https://maps.app.goo.gl/uUVenLYaDHZUL8E67"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4003207" y="-191178"/>
            <a:ext cx="4284793" cy="10478178"/>
            <a:chOff x="0" y="0"/>
            <a:chExt cx="1128505" cy="2759685"/>
          </a:xfrm>
        </p:grpSpPr>
        <p:sp>
          <p:nvSpPr>
            <p:cNvPr name="Freeform 3" id="3"/>
            <p:cNvSpPr/>
            <p:nvPr/>
          </p:nvSpPr>
          <p:spPr>
            <a:xfrm flipH="false" flipV="false" rot="0">
              <a:off x="0" y="0"/>
              <a:ext cx="1128505" cy="2759685"/>
            </a:xfrm>
            <a:custGeom>
              <a:avLst/>
              <a:gdLst/>
              <a:ahLst/>
              <a:cxnLst/>
              <a:rect r="r" b="b" t="t" l="l"/>
              <a:pathLst>
                <a:path h="2759685" w="1128505">
                  <a:moveTo>
                    <a:pt x="0" y="0"/>
                  </a:moveTo>
                  <a:lnTo>
                    <a:pt x="1128505" y="0"/>
                  </a:lnTo>
                  <a:lnTo>
                    <a:pt x="1128505" y="2759685"/>
                  </a:lnTo>
                  <a:lnTo>
                    <a:pt x="0" y="2759685"/>
                  </a:lnTo>
                  <a:close/>
                </a:path>
              </a:pathLst>
            </a:custGeom>
            <a:solidFill>
              <a:srgbClr val="1C661D"/>
            </a:solidFill>
          </p:spPr>
        </p:sp>
        <p:sp>
          <p:nvSpPr>
            <p:cNvPr name="TextBox 4" id="4"/>
            <p:cNvSpPr txBox="true"/>
            <p:nvPr/>
          </p:nvSpPr>
          <p:spPr>
            <a:xfrm>
              <a:off x="0" y="-38100"/>
              <a:ext cx="1128505" cy="2797785"/>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a:grpSpLocks noChangeAspect="true"/>
          </p:cNvGrpSpPr>
          <p:nvPr/>
        </p:nvGrpSpPr>
        <p:grpSpPr>
          <a:xfrm rot="0">
            <a:off x="10719583" y="2046363"/>
            <a:ext cx="6567247" cy="6567220"/>
            <a:chOff x="0" y="0"/>
            <a:chExt cx="6350000" cy="6349975"/>
          </a:xfrm>
        </p:grpSpPr>
        <p:sp>
          <p:nvSpPr>
            <p:cNvPr name="Freeform 6" id="6"/>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3824" t="0" r="-46269" b="0"/>
              </a:stretch>
            </a:blipFill>
          </p:spPr>
        </p:sp>
      </p:grpSp>
      <p:sp>
        <p:nvSpPr>
          <p:cNvPr name="Freeform 7" id="7"/>
          <p:cNvSpPr/>
          <p:nvPr/>
        </p:nvSpPr>
        <p:spPr>
          <a:xfrm flipH="false" flipV="false" rot="0">
            <a:off x="1028700" y="1017055"/>
            <a:ext cx="2848417" cy="2058617"/>
          </a:xfrm>
          <a:custGeom>
            <a:avLst/>
            <a:gdLst/>
            <a:ahLst/>
            <a:cxnLst/>
            <a:rect r="r" b="b" t="t" l="l"/>
            <a:pathLst>
              <a:path h="2058617" w="2848417">
                <a:moveTo>
                  <a:pt x="0" y="0"/>
                </a:moveTo>
                <a:lnTo>
                  <a:pt x="2848417" y="0"/>
                </a:lnTo>
                <a:lnTo>
                  <a:pt x="2848417" y="2058617"/>
                </a:lnTo>
                <a:lnTo>
                  <a:pt x="0" y="2058617"/>
                </a:lnTo>
                <a:lnTo>
                  <a:pt x="0" y="0"/>
                </a:lnTo>
                <a:close/>
              </a:path>
            </a:pathLst>
          </a:custGeom>
          <a:blipFill>
            <a:blip r:embed="rId3"/>
            <a:stretch>
              <a:fillRect l="-4581" t="-33815" r="-7139" b="-20769"/>
            </a:stretch>
          </a:blipFill>
        </p:spPr>
      </p:sp>
      <p:sp>
        <p:nvSpPr>
          <p:cNvPr name="TextBox 8" id="8"/>
          <p:cNvSpPr txBox="true"/>
          <p:nvPr/>
        </p:nvSpPr>
        <p:spPr>
          <a:xfrm rot="0">
            <a:off x="1028700" y="3593097"/>
            <a:ext cx="9690883" cy="2895600"/>
          </a:xfrm>
          <a:prstGeom prst="rect">
            <a:avLst/>
          </a:prstGeom>
        </p:spPr>
        <p:txBody>
          <a:bodyPr anchor="t" rtlCol="false" tIns="0" lIns="0" bIns="0" rIns="0">
            <a:spAutoFit/>
          </a:bodyPr>
          <a:lstStyle/>
          <a:p>
            <a:pPr algn="l">
              <a:lnSpc>
                <a:spcPts val="21000"/>
              </a:lnSpc>
            </a:pPr>
            <a:r>
              <a:rPr lang="en-US" sz="15000" b="true">
                <a:solidFill>
                  <a:srgbClr val="000000"/>
                </a:solidFill>
                <a:latin typeface="The Seasons Bold"/>
                <a:ea typeface="The Seasons Bold"/>
                <a:cs typeface="The Seasons Bold"/>
                <a:sym typeface="The Seasons Bold"/>
              </a:rPr>
              <a:t>CATALOG</a:t>
            </a:r>
          </a:p>
        </p:txBody>
      </p:sp>
      <p:sp>
        <p:nvSpPr>
          <p:cNvPr name="TextBox 9" id="9"/>
          <p:cNvSpPr txBox="true"/>
          <p:nvPr/>
        </p:nvSpPr>
        <p:spPr>
          <a:xfrm rot="0">
            <a:off x="1215173" y="6279147"/>
            <a:ext cx="9690883" cy="968375"/>
          </a:xfrm>
          <a:prstGeom prst="rect">
            <a:avLst/>
          </a:prstGeom>
        </p:spPr>
        <p:txBody>
          <a:bodyPr anchor="t" rtlCol="false" tIns="0" lIns="0" bIns="0" rIns="0">
            <a:spAutoFit/>
          </a:bodyPr>
          <a:lstStyle/>
          <a:p>
            <a:pPr algn="l">
              <a:lnSpc>
                <a:spcPts val="7000"/>
              </a:lnSpc>
            </a:pPr>
            <a:r>
              <a:rPr lang="en-US" sz="5000">
                <a:solidFill>
                  <a:srgbClr val="000000"/>
                </a:solidFill>
                <a:latin typeface="The Seasons"/>
                <a:ea typeface="The Seasons"/>
                <a:cs typeface="The Seasons"/>
                <a:sym typeface="The Seasons"/>
              </a:rPr>
              <a:t>NEW COLLECTION 2025</a:t>
            </a:r>
          </a:p>
        </p:txBody>
      </p:sp>
      <p:sp>
        <p:nvSpPr>
          <p:cNvPr name="TextBox 10" id="10"/>
          <p:cNvSpPr txBox="true"/>
          <p:nvPr/>
        </p:nvSpPr>
        <p:spPr>
          <a:xfrm rot="0">
            <a:off x="1028700" y="8632825"/>
            <a:ext cx="6825764" cy="625475"/>
          </a:xfrm>
          <a:prstGeom prst="rect">
            <a:avLst/>
          </a:prstGeom>
        </p:spPr>
        <p:txBody>
          <a:bodyPr anchor="t" rtlCol="false" tIns="0" lIns="0" bIns="0" rIns="0">
            <a:spAutoFit/>
          </a:bodyPr>
          <a:lstStyle/>
          <a:p>
            <a:pPr algn="l">
              <a:lnSpc>
                <a:spcPts val="4899"/>
              </a:lnSpc>
            </a:pPr>
            <a:r>
              <a:rPr lang="en-US" sz="3499" u="sng">
                <a:solidFill>
                  <a:srgbClr val="1C661D"/>
                </a:solidFill>
                <a:latin typeface="Poppins"/>
                <a:ea typeface="Poppins"/>
                <a:cs typeface="Poppins"/>
                <a:sym typeface="Poppins"/>
                <a:hlinkClick r:id="rId4" tooltip="https://spreadmaya.com.au"/>
              </a:rPr>
              <a:t>https://spreadmaya.com.au</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15468" y="0"/>
            <a:ext cx="18518937" cy="3165345"/>
            <a:chOff x="0" y="0"/>
            <a:chExt cx="4877416" cy="833671"/>
          </a:xfrm>
        </p:grpSpPr>
        <p:sp>
          <p:nvSpPr>
            <p:cNvPr name="Freeform 3" id="3"/>
            <p:cNvSpPr/>
            <p:nvPr/>
          </p:nvSpPr>
          <p:spPr>
            <a:xfrm flipH="false" flipV="false" rot="0">
              <a:off x="0" y="0"/>
              <a:ext cx="4877415" cy="833671"/>
            </a:xfrm>
            <a:custGeom>
              <a:avLst/>
              <a:gdLst/>
              <a:ahLst/>
              <a:cxnLst/>
              <a:rect r="r" b="b" t="t" l="l"/>
              <a:pathLst>
                <a:path h="833671" w="4877415">
                  <a:moveTo>
                    <a:pt x="0" y="0"/>
                  </a:moveTo>
                  <a:lnTo>
                    <a:pt x="4877415" y="0"/>
                  </a:lnTo>
                  <a:lnTo>
                    <a:pt x="4877415" y="833671"/>
                  </a:lnTo>
                  <a:lnTo>
                    <a:pt x="0" y="833671"/>
                  </a:lnTo>
                  <a:close/>
                </a:path>
              </a:pathLst>
            </a:custGeom>
            <a:solidFill>
              <a:srgbClr val="1C661D"/>
            </a:solidFill>
          </p:spPr>
        </p:sp>
        <p:sp>
          <p:nvSpPr>
            <p:cNvPr name="TextBox 4" id="4"/>
            <p:cNvSpPr txBox="true"/>
            <p:nvPr/>
          </p:nvSpPr>
          <p:spPr>
            <a:xfrm>
              <a:off x="0" y="-38100"/>
              <a:ext cx="4877416" cy="871771"/>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028700" y="638175"/>
            <a:ext cx="9846278" cy="1931036"/>
          </a:xfrm>
          <a:prstGeom prst="rect">
            <a:avLst/>
          </a:prstGeom>
        </p:spPr>
        <p:txBody>
          <a:bodyPr anchor="t" rtlCol="false" tIns="0" lIns="0" bIns="0" rIns="0">
            <a:spAutoFit/>
          </a:bodyPr>
          <a:lstStyle/>
          <a:p>
            <a:pPr algn="l">
              <a:lnSpc>
                <a:spcPts val="13999"/>
              </a:lnSpc>
            </a:pPr>
            <a:r>
              <a:rPr lang="en-US" sz="9999" b="true">
                <a:solidFill>
                  <a:srgbClr val="FFFFFF"/>
                </a:solidFill>
                <a:latin typeface="The Seasons Bold"/>
                <a:ea typeface="The Seasons Bold"/>
                <a:cs typeface="The Seasons Bold"/>
                <a:sym typeface="The Seasons Bold"/>
              </a:rPr>
              <a:t>ABOUT US</a:t>
            </a:r>
          </a:p>
        </p:txBody>
      </p:sp>
      <p:sp>
        <p:nvSpPr>
          <p:cNvPr name="TextBox 6" id="6"/>
          <p:cNvSpPr txBox="true"/>
          <p:nvPr/>
        </p:nvSpPr>
        <p:spPr>
          <a:xfrm rot="0">
            <a:off x="895964" y="3885252"/>
            <a:ext cx="16496072" cy="5349371"/>
          </a:xfrm>
          <a:prstGeom prst="rect">
            <a:avLst/>
          </a:prstGeom>
        </p:spPr>
        <p:txBody>
          <a:bodyPr anchor="t" rtlCol="false" tIns="0" lIns="0" bIns="0" rIns="0">
            <a:spAutoFit/>
          </a:bodyPr>
          <a:lstStyle/>
          <a:p>
            <a:pPr algn="l">
              <a:lnSpc>
                <a:spcPts val="3877"/>
              </a:lnSpc>
            </a:pPr>
            <a:r>
              <a:rPr lang="en-US" sz="2769">
                <a:solidFill>
                  <a:srgbClr val="000000"/>
                </a:solidFill>
                <a:latin typeface="Poppins"/>
                <a:ea typeface="Poppins"/>
                <a:cs typeface="Poppins"/>
                <a:sym typeface="Poppins"/>
              </a:rPr>
              <a:t>At the heart of our journey is a commitment to an </a:t>
            </a:r>
            <a:r>
              <a:rPr lang="en-US" sz="2769" b="true">
                <a:solidFill>
                  <a:srgbClr val="000000"/>
                </a:solidFill>
                <a:latin typeface="Poppins Bold"/>
                <a:ea typeface="Poppins Bold"/>
                <a:cs typeface="Poppins Bold"/>
                <a:sym typeface="Poppins Bold"/>
              </a:rPr>
              <a:t>eco-conscious movement</a:t>
            </a:r>
            <a:r>
              <a:rPr lang="en-US" sz="2769">
                <a:solidFill>
                  <a:srgbClr val="000000"/>
                </a:solidFill>
                <a:latin typeface="Poppins"/>
                <a:ea typeface="Poppins"/>
                <a:cs typeface="Poppins"/>
                <a:sym typeface="Poppins"/>
              </a:rPr>
              <a:t>. We believe in living harmoniously with nature, and our mission is to offer products that reflect this philosophy. </a:t>
            </a:r>
          </a:p>
          <a:p>
            <a:pPr algn="l">
              <a:lnSpc>
                <a:spcPts val="3877"/>
              </a:lnSpc>
            </a:pPr>
          </a:p>
          <a:p>
            <a:pPr algn="l">
              <a:lnSpc>
                <a:spcPts val="3877"/>
              </a:lnSpc>
            </a:pPr>
            <a:r>
              <a:rPr lang="en-US" sz="2769">
                <a:solidFill>
                  <a:srgbClr val="000000"/>
                </a:solidFill>
                <a:latin typeface="Poppins"/>
                <a:ea typeface="Poppins"/>
                <a:cs typeface="Poppins"/>
                <a:sym typeface="Poppins"/>
              </a:rPr>
              <a:t>We proudly offer a range of </a:t>
            </a:r>
            <a:r>
              <a:rPr lang="en-US" sz="2769" b="true">
                <a:solidFill>
                  <a:srgbClr val="000000"/>
                </a:solidFill>
                <a:latin typeface="Poppins Bold"/>
                <a:ea typeface="Poppins Bold"/>
                <a:cs typeface="Poppins Bold"/>
                <a:sym typeface="Poppins Bold"/>
              </a:rPr>
              <a:t>sustainable, vegan, organic, and ethical products </a:t>
            </a:r>
            <a:r>
              <a:rPr lang="en-US" sz="2769">
                <a:solidFill>
                  <a:srgbClr val="000000"/>
                </a:solidFill>
                <a:latin typeface="Poppins"/>
                <a:ea typeface="Poppins"/>
                <a:cs typeface="Poppins"/>
                <a:sym typeface="Poppins"/>
              </a:rPr>
              <a:t>made from wild Himalayan hemp. Our handcrafted creations embody the principles of respect for the environment and compassion for all living beings. </a:t>
            </a:r>
          </a:p>
          <a:p>
            <a:pPr algn="l">
              <a:lnSpc>
                <a:spcPts val="3877"/>
              </a:lnSpc>
            </a:pPr>
          </a:p>
          <a:p>
            <a:pPr algn="l">
              <a:lnSpc>
                <a:spcPts val="3877"/>
              </a:lnSpc>
            </a:pPr>
            <a:r>
              <a:rPr lang="en-US" sz="2769">
                <a:solidFill>
                  <a:srgbClr val="000000"/>
                </a:solidFill>
                <a:latin typeface="Poppins"/>
                <a:ea typeface="Poppins"/>
                <a:cs typeface="Poppins"/>
                <a:sym typeface="Poppins"/>
              </a:rPr>
              <a:t>Join us on our journey to promote a sustainable, ethical, and natural way of life. Discover the beauty and benefits of </a:t>
            </a:r>
            <a:r>
              <a:rPr lang="en-US" sz="2769" b="true">
                <a:solidFill>
                  <a:srgbClr val="000000"/>
                </a:solidFill>
                <a:latin typeface="Poppins Bold"/>
                <a:ea typeface="Poppins Bold"/>
                <a:cs typeface="Poppins Bold"/>
                <a:sym typeface="Poppins Bold"/>
              </a:rPr>
              <a:t>handcrafted wild hemp products </a:t>
            </a:r>
            <a:r>
              <a:rPr lang="en-US" sz="2769">
                <a:solidFill>
                  <a:srgbClr val="000000"/>
                </a:solidFill>
                <a:latin typeface="Poppins"/>
                <a:ea typeface="Poppins"/>
                <a:cs typeface="Poppins"/>
                <a:sym typeface="Poppins"/>
              </a:rPr>
              <a:t>and be part of a movement that values tradition, people, and the planet.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a:hlinkClick r:id="rId3" tooltip="https://spreadmaya.com.au/product/large-hemp-travel-bag-with-raincover/"/>
          </p:cNvPr>
          <p:cNvSpPr/>
          <p:nvPr/>
        </p:nvSpPr>
        <p:spPr>
          <a:xfrm flipH="false" flipV="false" rot="0">
            <a:off x="10802719" y="4537419"/>
            <a:ext cx="6456581" cy="4309768"/>
          </a:xfrm>
          <a:custGeom>
            <a:avLst/>
            <a:gdLst/>
            <a:ahLst/>
            <a:cxnLst/>
            <a:rect r="r" b="b" t="t" l="l"/>
            <a:pathLst>
              <a:path h="4309768" w="6456581">
                <a:moveTo>
                  <a:pt x="0" y="0"/>
                </a:moveTo>
                <a:lnTo>
                  <a:pt x="6456581" y="0"/>
                </a:lnTo>
                <a:lnTo>
                  <a:pt x="6456581" y="4309768"/>
                </a:lnTo>
                <a:lnTo>
                  <a:pt x="0" y="4309768"/>
                </a:lnTo>
                <a:lnTo>
                  <a:pt x="0" y="0"/>
                </a:lnTo>
                <a:close/>
              </a:path>
            </a:pathLst>
          </a:custGeom>
          <a:blipFill>
            <a:blip r:embed="rId2"/>
            <a:stretch>
              <a:fillRect l="0" t="-51846" r="0" b="-35419"/>
            </a:stretch>
          </a:blipFill>
        </p:spPr>
      </p:sp>
      <p:grpSp>
        <p:nvGrpSpPr>
          <p:cNvPr name="Group 3" id="3"/>
          <p:cNvGrpSpPr/>
          <p:nvPr/>
        </p:nvGrpSpPr>
        <p:grpSpPr>
          <a:xfrm rot="0">
            <a:off x="-386332" y="0"/>
            <a:ext cx="2668690" cy="10478178"/>
            <a:chOff x="0" y="0"/>
            <a:chExt cx="702865" cy="2759685"/>
          </a:xfrm>
        </p:grpSpPr>
        <p:sp>
          <p:nvSpPr>
            <p:cNvPr name="Freeform 4" id="4"/>
            <p:cNvSpPr/>
            <p:nvPr/>
          </p:nvSpPr>
          <p:spPr>
            <a:xfrm flipH="false" flipV="false" rot="0">
              <a:off x="0" y="0"/>
              <a:ext cx="702865" cy="2759685"/>
            </a:xfrm>
            <a:custGeom>
              <a:avLst/>
              <a:gdLst/>
              <a:ahLst/>
              <a:cxnLst/>
              <a:rect r="r" b="b" t="t" l="l"/>
              <a:pathLst>
                <a:path h="2759685" w="702865">
                  <a:moveTo>
                    <a:pt x="0" y="0"/>
                  </a:moveTo>
                  <a:lnTo>
                    <a:pt x="702865" y="0"/>
                  </a:lnTo>
                  <a:lnTo>
                    <a:pt x="702865" y="2759685"/>
                  </a:lnTo>
                  <a:lnTo>
                    <a:pt x="0" y="2759685"/>
                  </a:lnTo>
                  <a:close/>
                </a:path>
              </a:pathLst>
            </a:custGeom>
            <a:solidFill>
              <a:srgbClr val="1C661D"/>
            </a:solidFill>
          </p:spPr>
        </p:sp>
        <p:sp>
          <p:nvSpPr>
            <p:cNvPr name="TextBox 5" id="5"/>
            <p:cNvSpPr txBox="true"/>
            <p:nvPr/>
          </p:nvSpPr>
          <p:spPr>
            <a:xfrm>
              <a:off x="0" y="-38100"/>
              <a:ext cx="702865" cy="2797785"/>
            </a:xfrm>
            <a:prstGeom prst="rect">
              <a:avLst/>
            </a:prstGeom>
          </p:spPr>
          <p:txBody>
            <a:bodyPr anchor="ctr" rtlCol="false" tIns="50800" lIns="50800" bIns="50800" rIns="50800"/>
            <a:lstStyle/>
            <a:p>
              <a:pPr algn="ctr">
                <a:lnSpc>
                  <a:spcPts val="2659"/>
                </a:lnSpc>
                <a:spcBef>
                  <a:spcPct val="0"/>
                </a:spcBef>
              </a:pPr>
            </a:p>
          </p:txBody>
        </p:sp>
      </p:grpSp>
      <p:sp>
        <p:nvSpPr>
          <p:cNvPr name="Freeform 6" id="6">
            <a:hlinkClick r:id="rId5" tooltip="https://spreadmaya.com.au/product/hemp-urban-backpack/"/>
          </p:cNvPr>
          <p:cNvSpPr/>
          <p:nvPr/>
        </p:nvSpPr>
        <p:spPr>
          <a:xfrm flipH="false" flipV="false" rot="0">
            <a:off x="3604247" y="4537419"/>
            <a:ext cx="6456581" cy="4309768"/>
          </a:xfrm>
          <a:custGeom>
            <a:avLst/>
            <a:gdLst/>
            <a:ahLst/>
            <a:cxnLst/>
            <a:rect r="r" b="b" t="t" l="l"/>
            <a:pathLst>
              <a:path h="4309768" w="6456581">
                <a:moveTo>
                  <a:pt x="0" y="0"/>
                </a:moveTo>
                <a:lnTo>
                  <a:pt x="6456581" y="0"/>
                </a:lnTo>
                <a:lnTo>
                  <a:pt x="6456581" y="4309768"/>
                </a:lnTo>
                <a:lnTo>
                  <a:pt x="0" y="4309768"/>
                </a:lnTo>
                <a:lnTo>
                  <a:pt x="0" y="0"/>
                </a:lnTo>
                <a:close/>
              </a:path>
            </a:pathLst>
          </a:custGeom>
          <a:blipFill>
            <a:blip r:embed="rId4"/>
            <a:stretch>
              <a:fillRect l="0" t="-72461" r="0" b="-27289"/>
            </a:stretch>
          </a:blipFill>
        </p:spPr>
      </p:sp>
      <p:sp>
        <p:nvSpPr>
          <p:cNvPr name="TextBox 7" id="7"/>
          <p:cNvSpPr txBox="true"/>
          <p:nvPr/>
        </p:nvSpPr>
        <p:spPr>
          <a:xfrm rot="0">
            <a:off x="2862356" y="695325"/>
            <a:ext cx="14396944" cy="1670677"/>
          </a:xfrm>
          <a:prstGeom prst="rect">
            <a:avLst/>
          </a:prstGeom>
        </p:spPr>
        <p:txBody>
          <a:bodyPr anchor="t" rtlCol="false" tIns="0" lIns="0" bIns="0" rIns="0">
            <a:spAutoFit/>
          </a:bodyPr>
          <a:lstStyle/>
          <a:p>
            <a:pPr algn="l">
              <a:lnSpc>
                <a:spcPts val="12180"/>
              </a:lnSpc>
            </a:pPr>
            <a:r>
              <a:rPr lang="en-US" sz="8700" b="true">
                <a:solidFill>
                  <a:srgbClr val="000000"/>
                </a:solidFill>
                <a:latin typeface="The Seasons Bold"/>
                <a:ea typeface="The Seasons Bold"/>
                <a:cs typeface="The Seasons Bold"/>
                <a:sym typeface="The Seasons Bold"/>
              </a:rPr>
              <a:t>HEMP BAGS COLLECTION</a:t>
            </a:r>
          </a:p>
        </p:txBody>
      </p:sp>
      <p:sp>
        <p:nvSpPr>
          <p:cNvPr name="TextBox 8" id="8"/>
          <p:cNvSpPr txBox="true"/>
          <p:nvPr/>
        </p:nvSpPr>
        <p:spPr>
          <a:xfrm rot="0">
            <a:off x="2862356" y="2677749"/>
            <a:ext cx="14396944" cy="1372234"/>
          </a:xfrm>
          <a:prstGeom prst="rect">
            <a:avLst/>
          </a:prstGeom>
        </p:spPr>
        <p:txBody>
          <a:bodyPr anchor="t" rtlCol="false" tIns="0" lIns="0" bIns="0" rIns="0">
            <a:spAutoFit/>
          </a:bodyPr>
          <a:lstStyle/>
          <a:p>
            <a:pPr algn="l">
              <a:lnSpc>
                <a:spcPts val="3640"/>
              </a:lnSpc>
            </a:pPr>
            <a:r>
              <a:rPr lang="en-US" sz="2600">
                <a:solidFill>
                  <a:srgbClr val="000000"/>
                </a:solidFill>
                <a:latin typeface="Poppins"/>
                <a:ea typeface="Poppins"/>
                <a:cs typeface="Poppins"/>
                <a:sym typeface="Poppins"/>
              </a:rPr>
              <a:t>Explore our whole range of </a:t>
            </a:r>
            <a:r>
              <a:rPr lang="en-US" sz="2600" b="true">
                <a:solidFill>
                  <a:srgbClr val="000000"/>
                </a:solidFill>
                <a:latin typeface="Poppins Bold"/>
                <a:ea typeface="Poppins Bold"/>
                <a:cs typeface="Poppins Bold"/>
                <a:sym typeface="Poppins Bold"/>
              </a:rPr>
              <a:t>handmade hemp bags</a:t>
            </a:r>
            <a:r>
              <a:rPr lang="en-US" sz="2600">
                <a:solidFill>
                  <a:srgbClr val="000000"/>
                </a:solidFill>
                <a:latin typeface="Poppins"/>
                <a:ea typeface="Poppins"/>
                <a:cs typeface="Poppins"/>
                <a:sym typeface="Poppins"/>
              </a:rPr>
              <a:t>, lovingly designed in Australia. We have a wide collection of hemp bags, backpacks, crossbody bags, duffle bags, laptop bags, yoga bags, musical instrument bags and many more eco-friendly bags. </a:t>
            </a:r>
          </a:p>
        </p:txBody>
      </p:sp>
      <p:sp>
        <p:nvSpPr>
          <p:cNvPr name="TextBox 9" id="9"/>
          <p:cNvSpPr txBox="true"/>
          <p:nvPr/>
        </p:nvSpPr>
        <p:spPr>
          <a:xfrm rot="0">
            <a:off x="4755468" y="8996045"/>
            <a:ext cx="4154138" cy="457834"/>
          </a:xfrm>
          <a:prstGeom prst="rect">
            <a:avLst/>
          </a:prstGeom>
        </p:spPr>
        <p:txBody>
          <a:bodyPr anchor="t" rtlCol="false" tIns="0" lIns="0" bIns="0" rIns="0">
            <a:spAutoFit/>
          </a:bodyPr>
          <a:lstStyle/>
          <a:p>
            <a:pPr algn="ctr">
              <a:lnSpc>
                <a:spcPts val="3640"/>
              </a:lnSpc>
            </a:pPr>
            <a:r>
              <a:rPr lang="en-US" b="true" sz="2600" u="sng">
                <a:solidFill>
                  <a:srgbClr val="000000"/>
                </a:solidFill>
                <a:latin typeface="Poppins Bold"/>
                <a:ea typeface="Poppins Bold"/>
                <a:cs typeface="Poppins Bold"/>
                <a:sym typeface="Poppins Bold"/>
                <a:hlinkClick r:id="rId6" tooltip="https://spreadmaya.com.au/product/hemp-urban-backpack/"/>
              </a:rPr>
              <a:t>Urban Hemp Backpack</a:t>
            </a:r>
          </a:p>
        </p:txBody>
      </p:sp>
      <p:sp>
        <p:nvSpPr>
          <p:cNvPr name="TextBox 10" id="10"/>
          <p:cNvSpPr txBox="true"/>
          <p:nvPr/>
        </p:nvSpPr>
        <p:spPr>
          <a:xfrm rot="0">
            <a:off x="12097738" y="8996045"/>
            <a:ext cx="3866543" cy="457834"/>
          </a:xfrm>
          <a:prstGeom prst="rect">
            <a:avLst/>
          </a:prstGeom>
        </p:spPr>
        <p:txBody>
          <a:bodyPr anchor="t" rtlCol="false" tIns="0" lIns="0" bIns="0" rIns="0">
            <a:spAutoFit/>
          </a:bodyPr>
          <a:lstStyle/>
          <a:p>
            <a:pPr algn="ctr">
              <a:lnSpc>
                <a:spcPts val="3640"/>
              </a:lnSpc>
            </a:pPr>
            <a:r>
              <a:rPr lang="en-US" b="true" sz="2600" u="sng">
                <a:solidFill>
                  <a:srgbClr val="000000"/>
                </a:solidFill>
                <a:latin typeface="Poppins Bold"/>
                <a:ea typeface="Poppins Bold"/>
                <a:cs typeface="Poppins Bold"/>
                <a:sym typeface="Poppins Bold"/>
                <a:hlinkClick r:id="rId7" tooltip="https://spreadmaya.com.au/product/large-hemp-travel-bag-with-raincover/"/>
              </a:rPr>
              <a:t>Hemp Travel Bag</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a:hlinkClick r:id="rId3" tooltip="https://spreadmaya.com.au/product/mini-backpacks-hemp-bag-beige-color-for-adults-or-kids-2/"/>
          </p:cNvPr>
          <p:cNvSpPr/>
          <p:nvPr/>
        </p:nvSpPr>
        <p:spPr>
          <a:xfrm flipH="false" flipV="false" rot="0">
            <a:off x="10802719" y="4537419"/>
            <a:ext cx="6456581" cy="4309768"/>
          </a:xfrm>
          <a:custGeom>
            <a:avLst/>
            <a:gdLst/>
            <a:ahLst/>
            <a:cxnLst/>
            <a:rect r="r" b="b" t="t" l="l"/>
            <a:pathLst>
              <a:path h="4309768" w="6456581">
                <a:moveTo>
                  <a:pt x="0" y="0"/>
                </a:moveTo>
                <a:lnTo>
                  <a:pt x="6456581" y="0"/>
                </a:lnTo>
                <a:lnTo>
                  <a:pt x="6456581" y="4309768"/>
                </a:lnTo>
                <a:lnTo>
                  <a:pt x="0" y="4309768"/>
                </a:lnTo>
                <a:lnTo>
                  <a:pt x="0" y="0"/>
                </a:lnTo>
                <a:close/>
              </a:path>
            </a:pathLst>
          </a:custGeom>
          <a:blipFill>
            <a:blip r:embed="rId2"/>
            <a:stretch>
              <a:fillRect l="0" t="-61085" r="0" b="-26180"/>
            </a:stretch>
          </a:blipFill>
        </p:spPr>
      </p:sp>
      <p:grpSp>
        <p:nvGrpSpPr>
          <p:cNvPr name="Group 3" id="3"/>
          <p:cNvGrpSpPr/>
          <p:nvPr/>
        </p:nvGrpSpPr>
        <p:grpSpPr>
          <a:xfrm rot="0">
            <a:off x="-386332" y="0"/>
            <a:ext cx="2668690" cy="10478178"/>
            <a:chOff x="0" y="0"/>
            <a:chExt cx="702865" cy="2759685"/>
          </a:xfrm>
        </p:grpSpPr>
        <p:sp>
          <p:nvSpPr>
            <p:cNvPr name="Freeform 4" id="4"/>
            <p:cNvSpPr/>
            <p:nvPr/>
          </p:nvSpPr>
          <p:spPr>
            <a:xfrm flipH="false" flipV="false" rot="0">
              <a:off x="0" y="0"/>
              <a:ext cx="702865" cy="2759685"/>
            </a:xfrm>
            <a:custGeom>
              <a:avLst/>
              <a:gdLst/>
              <a:ahLst/>
              <a:cxnLst/>
              <a:rect r="r" b="b" t="t" l="l"/>
              <a:pathLst>
                <a:path h="2759685" w="702865">
                  <a:moveTo>
                    <a:pt x="0" y="0"/>
                  </a:moveTo>
                  <a:lnTo>
                    <a:pt x="702865" y="0"/>
                  </a:lnTo>
                  <a:lnTo>
                    <a:pt x="702865" y="2759685"/>
                  </a:lnTo>
                  <a:lnTo>
                    <a:pt x="0" y="2759685"/>
                  </a:lnTo>
                  <a:close/>
                </a:path>
              </a:pathLst>
            </a:custGeom>
            <a:solidFill>
              <a:srgbClr val="1C661D"/>
            </a:solidFill>
          </p:spPr>
        </p:sp>
        <p:sp>
          <p:nvSpPr>
            <p:cNvPr name="TextBox 5" id="5"/>
            <p:cNvSpPr txBox="true"/>
            <p:nvPr/>
          </p:nvSpPr>
          <p:spPr>
            <a:xfrm>
              <a:off x="0" y="-38100"/>
              <a:ext cx="702865" cy="2797785"/>
            </a:xfrm>
            <a:prstGeom prst="rect">
              <a:avLst/>
            </a:prstGeom>
          </p:spPr>
          <p:txBody>
            <a:bodyPr anchor="ctr" rtlCol="false" tIns="50800" lIns="50800" bIns="50800" rIns="50800"/>
            <a:lstStyle/>
            <a:p>
              <a:pPr algn="ctr">
                <a:lnSpc>
                  <a:spcPts val="2659"/>
                </a:lnSpc>
                <a:spcBef>
                  <a:spcPct val="0"/>
                </a:spcBef>
              </a:pPr>
            </a:p>
          </p:txBody>
        </p:sp>
      </p:grpSp>
      <p:sp>
        <p:nvSpPr>
          <p:cNvPr name="Freeform 6" id="6">
            <a:hlinkClick r:id="rId5" tooltip="https://spreadmaya.com.au/product/printed-hemp-bum-bags/"/>
          </p:cNvPr>
          <p:cNvSpPr/>
          <p:nvPr/>
        </p:nvSpPr>
        <p:spPr>
          <a:xfrm flipH="false" flipV="false" rot="0">
            <a:off x="3604247" y="4537419"/>
            <a:ext cx="6456581" cy="4309768"/>
          </a:xfrm>
          <a:custGeom>
            <a:avLst/>
            <a:gdLst/>
            <a:ahLst/>
            <a:cxnLst/>
            <a:rect r="r" b="b" t="t" l="l"/>
            <a:pathLst>
              <a:path h="4309768" w="6456581">
                <a:moveTo>
                  <a:pt x="0" y="0"/>
                </a:moveTo>
                <a:lnTo>
                  <a:pt x="6456581" y="0"/>
                </a:lnTo>
                <a:lnTo>
                  <a:pt x="6456581" y="4309768"/>
                </a:lnTo>
                <a:lnTo>
                  <a:pt x="0" y="4309768"/>
                </a:lnTo>
                <a:lnTo>
                  <a:pt x="0" y="0"/>
                </a:lnTo>
                <a:close/>
              </a:path>
            </a:pathLst>
          </a:custGeom>
          <a:blipFill>
            <a:blip r:embed="rId4"/>
            <a:stretch>
              <a:fillRect l="0" t="-49996" r="0" b="-49996"/>
            </a:stretch>
          </a:blipFill>
        </p:spPr>
      </p:sp>
      <p:sp>
        <p:nvSpPr>
          <p:cNvPr name="TextBox 7" id="7"/>
          <p:cNvSpPr txBox="true"/>
          <p:nvPr/>
        </p:nvSpPr>
        <p:spPr>
          <a:xfrm rot="0">
            <a:off x="2862356" y="695325"/>
            <a:ext cx="14396944" cy="1670677"/>
          </a:xfrm>
          <a:prstGeom prst="rect">
            <a:avLst/>
          </a:prstGeom>
        </p:spPr>
        <p:txBody>
          <a:bodyPr anchor="t" rtlCol="false" tIns="0" lIns="0" bIns="0" rIns="0">
            <a:spAutoFit/>
          </a:bodyPr>
          <a:lstStyle/>
          <a:p>
            <a:pPr algn="l">
              <a:lnSpc>
                <a:spcPts val="12180"/>
              </a:lnSpc>
            </a:pPr>
            <a:r>
              <a:rPr lang="en-US" sz="8700" b="true">
                <a:solidFill>
                  <a:srgbClr val="000000"/>
                </a:solidFill>
                <a:latin typeface="The Seasons Bold"/>
                <a:ea typeface="The Seasons Bold"/>
                <a:cs typeface="The Seasons Bold"/>
                <a:sym typeface="The Seasons Bold"/>
              </a:rPr>
              <a:t>HEMP BAGS COLLECTION</a:t>
            </a:r>
          </a:p>
        </p:txBody>
      </p:sp>
      <p:sp>
        <p:nvSpPr>
          <p:cNvPr name="TextBox 8" id="8"/>
          <p:cNvSpPr txBox="true"/>
          <p:nvPr/>
        </p:nvSpPr>
        <p:spPr>
          <a:xfrm rot="0">
            <a:off x="2862356" y="2677749"/>
            <a:ext cx="14396944" cy="1372234"/>
          </a:xfrm>
          <a:prstGeom prst="rect">
            <a:avLst/>
          </a:prstGeom>
        </p:spPr>
        <p:txBody>
          <a:bodyPr anchor="t" rtlCol="false" tIns="0" lIns="0" bIns="0" rIns="0">
            <a:spAutoFit/>
          </a:bodyPr>
          <a:lstStyle/>
          <a:p>
            <a:pPr algn="l">
              <a:lnSpc>
                <a:spcPts val="3640"/>
              </a:lnSpc>
            </a:pPr>
            <a:r>
              <a:rPr lang="en-US" sz="2600">
                <a:solidFill>
                  <a:srgbClr val="000000"/>
                </a:solidFill>
                <a:latin typeface="Poppins"/>
                <a:ea typeface="Poppins"/>
                <a:cs typeface="Poppins"/>
                <a:sym typeface="Poppins"/>
              </a:rPr>
              <a:t>Explore our whole range of </a:t>
            </a:r>
            <a:r>
              <a:rPr lang="en-US" sz="2600" b="true">
                <a:solidFill>
                  <a:srgbClr val="000000"/>
                </a:solidFill>
                <a:latin typeface="Poppins Bold"/>
                <a:ea typeface="Poppins Bold"/>
                <a:cs typeface="Poppins Bold"/>
                <a:sym typeface="Poppins Bold"/>
              </a:rPr>
              <a:t>handmade hemp bags</a:t>
            </a:r>
            <a:r>
              <a:rPr lang="en-US" sz="2600">
                <a:solidFill>
                  <a:srgbClr val="000000"/>
                </a:solidFill>
                <a:latin typeface="Poppins"/>
                <a:ea typeface="Poppins"/>
                <a:cs typeface="Poppins"/>
                <a:sym typeface="Poppins"/>
              </a:rPr>
              <a:t>, lovingly designed in Australia. We have a wide collection of hemp bags, backpacks, crossbody bags, duffle bags, laptop bags, yoga bags, musical instrument bags and many more eco-friendly bags. </a:t>
            </a:r>
          </a:p>
        </p:txBody>
      </p:sp>
      <p:sp>
        <p:nvSpPr>
          <p:cNvPr name="TextBox 9" id="9"/>
          <p:cNvSpPr txBox="true"/>
          <p:nvPr/>
        </p:nvSpPr>
        <p:spPr>
          <a:xfrm rot="0">
            <a:off x="4755468" y="8996045"/>
            <a:ext cx="4154138" cy="457834"/>
          </a:xfrm>
          <a:prstGeom prst="rect">
            <a:avLst/>
          </a:prstGeom>
        </p:spPr>
        <p:txBody>
          <a:bodyPr anchor="t" rtlCol="false" tIns="0" lIns="0" bIns="0" rIns="0">
            <a:spAutoFit/>
          </a:bodyPr>
          <a:lstStyle/>
          <a:p>
            <a:pPr algn="ctr">
              <a:lnSpc>
                <a:spcPts val="3640"/>
              </a:lnSpc>
            </a:pPr>
            <a:r>
              <a:rPr lang="en-US" b="true" sz="2600" u="sng">
                <a:solidFill>
                  <a:srgbClr val="000000"/>
                </a:solidFill>
                <a:latin typeface="Poppins Bold"/>
                <a:ea typeface="Poppins Bold"/>
                <a:cs typeface="Poppins Bold"/>
                <a:sym typeface="Poppins Bold"/>
                <a:hlinkClick r:id="rId6" tooltip="https://spreadmaya.com.au/product/printed-hemp-bum-bags/"/>
              </a:rPr>
              <a:t>Printed Hemp Bum Bags</a:t>
            </a:r>
          </a:p>
        </p:txBody>
      </p:sp>
      <p:sp>
        <p:nvSpPr>
          <p:cNvPr name="TextBox 10" id="10"/>
          <p:cNvSpPr txBox="true"/>
          <p:nvPr/>
        </p:nvSpPr>
        <p:spPr>
          <a:xfrm rot="0">
            <a:off x="12097738" y="8996045"/>
            <a:ext cx="3866543" cy="457834"/>
          </a:xfrm>
          <a:prstGeom prst="rect">
            <a:avLst/>
          </a:prstGeom>
        </p:spPr>
        <p:txBody>
          <a:bodyPr anchor="t" rtlCol="false" tIns="0" lIns="0" bIns="0" rIns="0">
            <a:spAutoFit/>
          </a:bodyPr>
          <a:lstStyle/>
          <a:p>
            <a:pPr algn="ctr">
              <a:lnSpc>
                <a:spcPts val="3640"/>
              </a:lnSpc>
            </a:pPr>
            <a:r>
              <a:rPr lang="en-US" b="true" sz="2600" u="sng">
                <a:solidFill>
                  <a:srgbClr val="000000"/>
                </a:solidFill>
                <a:latin typeface="Poppins Bold"/>
                <a:ea typeface="Poppins Bold"/>
                <a:cs typeface="Poppins Bold"/>
                <a:sym typeface="Poppins Bold"/>
                <a:hlinkClick r:id="rId7" tooltip="https://spreadmaya.com.au/product/mini-backpacks-hemp-bag-beige-color-for-adults-or-kids-2/"/>
              </a:rPr>
              <a:t>Mini Hemp Backpack</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a:hlinkClick r:id="rId3" tooltip="https://spreadmaya.com.au/product/vibrant-hemp-side-bag/"/>
          </p:cNvPr>
          <p:cNvSpPr/>
          <p:nvPr/>
        </p:nvSpPr>
        <p:spPr>
          <a:xfrm flipH="false" flipV="false" rot="0">
            <a:off x="10802719" y="4537419"/>
            <a:ext cx="6456581" cy="4309768"/>
          </a:xfrm>
          <a:custGeom>
            <a:avLst/>
            <a:gdLst/>
            <a:ahLst/>
            <a:cxnLst/>
            <a:rect r="r" b="b" t="t" l="l"/>
            <a:pathLst>
              <a:path h="4309768" w="6456581">
                <a:moveTo>
                  <a:pt x="0" y="0"/>
                </a:moveTo>
                <a:lnTo>
                  <a:pt x="6456581" y="0"/>
                </a:lnTo>
                <a:lnTo>
                  <a:pt x="6456581" y="4309768"/>
                </a:lnTo>
                <a:lnTo>
                  <a:pt x="0" y="4309768"/>
                </a:lnTo>
                <a:lnTo>
                  <a:pt x="0" y="0"/>
                </a:lnTo>
                <a:close/>
              </a:path>
            </a:pathLst>
          </a:custGeom>
          <a:blipFill>
            <a:blip r:embed="rId2"/>
            <a:stretch>
              <a:fillRect l="0" t="-58519" r="-25438" b="-76384"/>
            </a:stretch>
          </a:blipFill>
        </p:spPr>
      </p:sp>
      <p:grpSp>
        <p:nvGrpSpPr>
          <p:cNvPr name="Group 3" id="3"/>
          <p:cNvGrpSpPr/>
          <p:nvPr/>
        </p:nvGrpSpPr>
        <p:grpSpPr>
          <a:xfrm rot="0">
            <a:off x="-386332" y="0"/>
            <a:ext cx="2668690" cy="10478178"/>
            <a:chOff x="0" y="0"/>
            <a:chExt cx="702865" cy="2759685"/>
          </a:xfrm>
        </p:grpSpPr>
        <p:sp>
          <p:nvSpPr>
            <p:cNvPr name="Freeform 4" id="4"/>
            <p:cNvSpPr/>
            <p:nvPr/>
          </p:nvSpPr>
          <p:spPr>
            <a:xfrm flipH="false" flipV="false" rot="0">
              <a:off x="0" y="0"/>
              <a:ext cx="702865" cy="2759685"/>
            </a:xfrm>
            <a:custGeom>
              <a:avLst/>
              <a:gdLst/>
              <a:ahLst/>
              <a:cxnLst/>
              <a:rect r="r" b="b" t="t" l="l"/>
              <a:pathLst>
                <a:path h="2759685" w="702865">
                  <a:moveTo>
                    <a:pt x="0" y="0"/>
                  </a:moveTo>
                  <a:lnTo>
                    <a:pt x="702865" y="0"/>
                  </a:lnTo>
                  <a:lnTo>
                    <a:pt x="702865" y="2759685"/>
                  </a:lnTo>
                  <a:lnTo>
                    <a:pt x="0" y="2759685"/>
                  </a:lnTo>
                  <a:close/>
                </a:path>
              </a:pathLst>
            </a:custGeom>
            <a:solidFill>
              <a:srgbClr val="1C661D"/>
            </a:solidFill>
          </p:spPr>
        </p:sp>
        <p:sp>
          <p:nvSpPr>
            <p:cNvPr name="TextBox 5" id="5"/>
            <p:cNvSpPr txBox="true"/>
            <p:nvPr/>
          </p:nvSpPr>
          <p:spPr>
            <a:xfrm>
              <a:off x="0" y="-38100"/>
              <a:ext cx="702865" cy="2797785"/>
            </a:xfrm>
            <a:prstGeom prst="rect">
              <a:avLst/>
            </a:prstGeom>
          </p:spPr>
          <p:txBody>
            <a:bodyPr anchor="ctr" rtlCol="false" tIns="50800" lIns="50800" bIns="50800" rIns="50800"/>
            <a:lstStyle/>
            <a:p>
              <a:pPr algn="ctr">
                <a:lnSpc>
                  <a:spcPts val="2659"/>
                </a:lnSpc>
                <a:spcBef>
                  <a:spcPct val="0"/>
                </a:spcBef>
              </a:pPr>
            </a:p>
          </p:txBody>
        </p:sp>
      </p:grpSp>
      <p:sp>
        <p:nvSpPr>
          <p:cNvPr name="Freeform 6" id="6">
            <a:hlinkClick r:id="rId5" tooltip="https://spreadmaya.com.au/product/natural-hemp-duffle-bag/"/>
          </p:cNvPr>
          <p:cNvSpPr/>
          <p:nvPr/>
        </p:nvSpPr>
        <p:spPr>
          <a:xfrm flipH="false" flipV="false" rot="0">
            <a:off x="3604247" y="4537419"/>
            <a:ext cx="6456581" cy="4309768"/>
          </a:xfrm>
          <a:custGeom>
            <a:avLst/>
            <a:gdLst/>
            <a:ahLst/>
            <a:cxnLst/>
            <a:rect r="r" b="b" t="t" l="l"/>
            <a:pathLst>
              <a:path h="4309768" w="6456581">
                <a:moveTo>
                  <a:pt x="0" y="0"/>
                </a:moveTo>
                <a:lnTo>
                  <a:pt x="6456581" y="0"/>
                </a:lnTo>
                <a:lnTo>
                  <a:pt x="6456581" y="4309768"/>
                </a:lnTo>
                <a:lnTo>
                  <a:pt x="0" y="4309768"/>
                </a:lnTo>
                <a:lnTo>
                  <a:pt x="0" y="0"/>
                </a:lnTo>
                <a:close/>
              </a:path>
            </a:pathLst>
          </a:custGeom>
          <a:blipFill>
            <a:blip r:embed="rId4"/>
            <a:stretch>
              <a:fillRect l="0" t="-43632" r="0" b="-43632"/>
            </a:stretch>
          </a:blipFill>
        </p:spPr>
      </p:sp>
      <p:sp>
        <p:nvSpPr>
          <p:cNvPr name="TextBox 7" id="7"/>
          <p:cNvSpPr txBox="true"/>
          <p:nvPr/>
        </p:nvSpPr>
        <p:spPr>
          <a:xfrm rot="0">
            <a:off x="2862356" y="695325"/>
            <a:ext cx="14396944" cy="1670677"/>
          </a:xfrm>
          <a:prstGeom prst="rect">
            <a:avLst/>
          </a:prstGeom>
        </p:spPr>
        <p:txBody>
          <a:bodyPr anchor="t" rtlCol="false" tIns="0" lIns="0" bIns="0" rIns="0">
            <a:spAutoFit/>
          </a:bodyPr>
          <a:lstStyle/>
          <a:p>
            <a:pPr algn="l">
              <a:lnSpc>
                <a:spcPts val="12180"/>
              </a:lnSpc>
            </a:pPr>
            <a:r>
              <a:rPr lang="en-US" sz="8700" b="true">
                <a:solidFill>
                  <a:srgbClr val="000000"/>
                </a:solidFill>
                <a:latin typeface="The Seasons Bold"/>
                <a:ea typeface="The Seasons Bold"/>
                <a:cs typeface="The Seasons Bold"/>
                <a:sym typeface="The Seasons Bold"/>
              </a:rPr>
              <a:t>HEMP BAGS COLLECTION</a:t>
            </a:r>
          </a:p>
        </p:txBody>
      </p:sp>
      <p:sp>
        <p:nvSpPr>
          <p:cNvPr name="TextBox 8" id="8"/>
          <p:cNvSpPr txBox="true"/>
          <p:nvPr/>
        </p:nvSpPr>
        <p:spPr>
          <a:xfrm rot="0">
            <a:off x="2862356" y="2677749"/>
            <a:ext cx="14396944" cy="1372234"/>
          </a:xfrm>
          <a:prstGeom prst="rect">
            <a:avLst/>
          </a:prstGeom>
        </p:spPr>
        <p:txBody>
          <a:bodyPr anchor="t" rtlCol="false" tIns="0" lIns="0" bIns="0" rIns="0">
            <a:spAutoFit/>
          </a:bodyPr>
          <a:lstStyle/>
          <a:p>
            <a:pPr algn="l">
              <a:lnSpc>
                <a:spcPts val="3640"/>
              </a:lnSpc>
            </a:pPr>
            <a:r>
              <a:rPr lang="en-US" sz="2600">
                <a:solidFill>
                  <a:srgbClr val="000000"/>
                </a:solidFill>
                <a:latin typeface="Poppins"/>
                <a:ea typeface="Poppins"/>
                <a:cs typeface="Poppins"/>
                <a:sym typeface="Poppins"/>
              </a:rPr>
              <a:t>Explore our whole range of </a:t>
            </a:r>
            <a:r>
              <a:rPr lang="en-US" sz="2600" b="true">
                <a:solidFill>
                  <a:srgbClr val="000000"/>
                </a:solidFill>
                <a:latin typeface="Poppins Bold"/>
                <a:ea typeface="Poppins Bold"/>
                <a:cs typeface="Poppins Bold"/>
                <a:sym typeface="Poppins Bold"/>
              </a:rPr>
              <a:t>handmade hemp bags</a:t>
            </a:r>
            <a:r>
              <a:rPr lang="en-US" sz="2600">
                <a:solidFill>
                  <a:srgbClr val="000000"/>
                </a:solidFill>
                <a:latin typeface="Poppins"/>
                <a:ea typeface="Poppins"/>
                <a:cs typeface="Poppins"/>
                <a:sym typeface="Poppins"/>
              </a:rPr>
              <a:t>, lovingly designed in Australia. We have a wide collection of hemp bags, backpacks, crossbody bags, duffle bags, laptop bags, yoga bags, musical instrument bags and many more eco-friendly bags. </a:t>
            </a:r>
          </a:p>
        </p:txBody>
      </p:sp>
      <p:sp>
        <p:nvSpPr>
          <p:cNvPr name="TextBox 9" id="9"/>
          <p:cNvSpPr txBox="true"/>
          <p:nvPr/>
        </p:nvSpPr>
        <p:spPr>
          <a:xfrm rot="0">
            <a:off x="4600610" y="8996045"/>
            <a:ext cx="4463856" cy="457834"/>
          </a:xfrm>
          <a:prstGeom prst="rect">
            <a:avLst/>
          </a:prstGeom>
        </p:spPr>
        <p:txBody>
          <a:bodyPr anchor="t" rtlCol="false" tIns="0" lIns="0" bIns="0" rIns="0">
            <a:spAutoFit/>
          </a:bodyPr>
          <a:lstStyle/>
          <a:p>
            <a:pPr algn="ctr">
              <a:lnSpc>
                <a:spcPts val="3640"/>
              </a:lnSpc>
            </a:pPr>
            <a:r>
              <a:rPr lang="en-US" b="true" sz="2600" u="sng">
                <a:solidFill>
                  <a:srgbClr val="000000"/>
                </a:solidFill>
                <a:latin typeface="Poppins Bold"/>
                <a:ea typeface="Poppins Bold"/>
                <a:cs typeface="Poppins Bold"/>
                <a:sym typeface="Poppins Bold"/>
                <a:hlinkClick r:id="rId6" tooltip="https://spreadmaya.com.au/product/natural-hemp-duffle-bag/"/>
              </a:rPr>
              <a:t>Natural Hemp Duffle Bag</a:t>
            </a:r>
          </a:p>
        </p:txBody>
      </p:sp>
      <p:sp>
        <p:nvSpPr>
          <p:cNvPr name="TextBox 10" id="10"/>
          <p:cNvSpPr txBox="true"/>
          <p:nvPr/>
        </p:nvSpPr>
        <p:spPr>
          <a:xfrm rot="0">
            <a:off x="12097738" y="8996045"/>
            <a:ext cx="3866543" cy="457834"/>
          </a:xfrm>
          <a:prstGeom prst="rect">
            <a:avLst/>
          </a:prstGeom>
        </p:spPr>
        <p:txBody>
          <a:bodyPr anchor="t" rtlCol="false" tIns="0" lIns="0" bIns="0" rIns="0">
            <a:spAutoFit/>
          </a:bodyPr>
          <a:lstStyle/>
          <a:p>
            <a:pPr algn="ctr">
              <a:lnSpc>
                <a:spcPts val="3640"/>
              </a:lnSpc>
            </a:pPr>
            <a:r>
              <a:rPr lang="en-US" b="true" sz="2600" u="sng">
                <a:solidFill>
                  <a:srgbClr val="000000"/>
                </a:solidFill>
                <a:latin typeface="Poppins Bold"/>
                <a:ea typeface="Poppins Bold"/>
                <a:cs typeface="Poppins Bold"/>
                <a:sym typeface="Poppins Bold"/>
                <a:hlinkClick r:id="rId7" tooltip="https://spreadmaya.com.au/product/vibrant-hemp-side-bag/"/>
              </a:rPr>
              <a:t>Hemp Side Bag</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a:hlinkClick r:id="rId3" tooltip="https://spreadmaya.com.au/product/himalayan-earthside-hemp-side-bag/"/>
          </p:cNvPr>
          <p:cNvSpPr/>
          <p:nvPr/>
        </p:nvSpPr>
        <p:spPr>
          <a:xfrm flipH="false" flipV="false" rot="0">
            <a:off x="10802719" y="4537419"/>
            <a:ext cx="6456581" cy="4309768"/>
          </a:xfrm>
          <a:custGeom>
            <a:avLst/>
            <a:gdLst/>
            <a:ahLst/>
            <a:cxnLst/>
            <a:rect r="r" b="b" t="t" l="l"/>
            <a:pathLst>
              <a:path h="4309768" w="6456581">
                <a:moveTo>
                  <a:pt x="0" y="0"/>
                </a:moveTo>
                <a:lnTo>
                  <a:pt x="6456581" y="0"/>
                </a:lnTo>
                <a:lnTo>
                  <a:pt x="6456581" y="4309768"/>
                </a:lnTo>
                <a:lnTo>
                  <a:pt x="0" y="4309768"/>
                </a:lnTo>
                <a:lnTo>
                  <a:pt x="0" y="0"/>
                </a:lnTo>
                <a:close/>
              </a:path>
            </a:pathLst>
          </a:custGeom>
          <a:blipFill>
            <a:blip r:embed="rId2"/>
            <a:stretch>
              <a:fillRect l="0" t="-65705" r="0" b="-21560"/>
            </a:stretch>
          </a:blipFill>
        </p:spPr>
      </p:sp>
      <p:grpSp>
        <p:nvGrpSpPr>
          <p:cNvPr name="Group 3" id="3"/>
          <p:cNvGrpSpPr/>
          <p:nvPr/>
        </p:nvGrpSpPr>
        <p:grpSpPr>
          <a:xfrm rot="0">
            <a:off x="-386332" y="0"/>
            <a:ext cx="2668690" cy="10478178"/>
            <a:chOff x="0" y="0"/>
            <a:chExt cx="702865" cy="2759685"/>
          </a:xfrm>
        </p:grpSpPr>
        <p:sp>
          <p:nvSpPr>
            <p:cNvPr name="Freeform 4" id="4"/>
            <p:cNvSpPr/>
            <p:nvPr/>
          </p:nvSpPr>
          <p:spPr>
            <a:xfrm flipH="false" flipV="false" rot="0">
              <a:off x="0" y="0"/>
              <a:ext cx="702865" cy="2759685"/>
            </a:xfrm>
            <a:custGeom>
              <a:avLst/>
              <a:gdLst/>
              <a:ahLst/>
              <a:cxnLst/>
              <a:rect r="r" b="b" t="t" l="l"/>
              <a:pathLst>
                <a:path h="2759685" w="702865">
                  <a:moveTo>
                    <a:pt x="0" y="0"/>
                  </a:moveTo>
                  <a:lnTo>
                    <a:pt x="702865" y="0"/>
                  </a:lnTo>
                  <a:lnTo>
                    <a:pt x="702865" y="2759685"/>
                  </a:lnTo>
                  <a:lnTo>
                    <a:pt x="0" y="2759685"/>
                  </a:lnTo>
                  <a:close/>
                </a:path>
              </a:pathLst>
            </a:custGeom>
            <a:solidFill>
              <a:srgbClr val="1C661D"/>
            </a:solidFill>
          </p:spPr>
        </p:sp>
        <p:sp>
          <p:nvSpPr>
            <p:cNvPr name="TextBox 5" id="5"/>
            <p:cNvSpPr txBox="true"/>
            <p:nvPr/>
          </p:nvSpPr>
          <p:spPr>
            <a:xfrm>
              <a:off x="0" y="-38100"/>
              <a:ext cx="702865" cy="2797785"/>
            </a:xfrm>
            <a:prstGeom prst="rect">
              <a:avLst/>
            </a:prstGeom>
          </p:spPr>
          <p:txBody>
            <a:bodyPr anchor="ctr" rtlCol="false" tIns="50800" lIns="50800" bIns="50800" rIns="50800"/>
            <a:lstStyle/>
            <a:p>
              <a:pPr algn="ctr">
                <a:lnSpc>
                  <a:spcPts val="2659"/>
                </a:lnSpc>
                <a:spcBef>
                  <a:spcPct val="0"/>
                </a:spcBef>
              </a:pPr>
            </a:p>
          </p:txBody>
        </p:sp>
      </p:grpSp>
      <p:sp>
        <p:nvSpPr>
          <p:cNvPr name="Freeform 6" id="6">
            <a:hlinkClick r:id="rId5" tooltip="https://spreadmaya.com.au/product/ecochic-explorer-bag/"/>
          </p:cNvPr>
          <p:cNvSpPr/>
          <p:nvPr/>
        </p:nvSpPr>
        <p:spPr>
          <a:xfrm flipH="false" flipV="false" rot="0">
            <a:off x="3604247" y="4537419"/>
            <a:ext cx="6456581" cy="4309768"/>
          </a:xfrm>
          <a:custGeom>
            <a:avLst/>
            <a:gdLst/>
            <a:ahLst/>
            <a:cxnLst/>
            <a:rect r="r" b="b" t="t" l="l"/>
            <a:pathLst>
              <a:path h="4309768" w="6456581">
                <a:moveTo>
                  <a:pt x="0" y="0"/>
                </a:moveTo>
                <a:lnTo>
                  <a:pt x="6456581" y="0"/>
                </a:lnTo>
                <a:lnTo>
                  <a:pt x="6456581" y="4309768"/>
                </a:lnTo>
                <a:lnTo>
                  <a:pt x="0" y="4309768"/>
                </a:lnTo>
                <a:lnTo>
                  <a:pt x="0" y="0"/>
                </a:lnTo>
                <a:close/>
              </a:path>
            </a:pathLst>
          </a:custGeom>
          <a:blipFill>
            <a:blip r:embed="rId4"/>
            <a:stretch>
              <a:fillRect l="0" t="-45686" r="0" b="-41579"/>
            </a:stretch>
          </a:blipFill>
        </p:spPr>
      </p:sp>
      <p:sp>
        <p:nvSpPr>
          <p:cNvPr name="TextBox 7" id="7"/>
          <p:cNvSpPr txBox="true"/>
          <p:nvPr/>
        </p:nvSpPr>
        <p:spPr>
          <a:xfrm rot="0">
            <a:off x="2862356" y="695325"/>
            <a:ext cx="14396944" cy="1670677"/>
          </a:xfrm>
          <a:prstGeom prst="rect">
            <a:avLst/>
          </a:prstGeom>
        </p:spPr>
        <p:txBody>
          <a:bodyPr anchor="t" rtlCol="false" tIns="0" lIns="0" bIns="0" rIns="0">
            <a:spAutoFit/>
          </a:bodyPr>
          <a:lstStyle/>
          <a:p>
            <a:pPr algn="l">
              <a:lnSpc>
                <a:spcPts val="12180"/>
              </a:lnSpc>
            </a:pPr>
            <a:r>
              <a:rPr lang="en-US" sz="8700" b="true">
                <a:solidFill>
                  <a:srgbClr val="000000"/>
                </a:solidFill>
                <a:latin typeface="The Seasons Bold"/>
                <a:ea typeface="The Seasons Bold"/>
                <a:cs typeface="The Seasons Bold"/>
                <a:sym typeface="The Seasons Bold"/>
              </a:rPr>
              <a:t>HEMP BAGS COLLECTION</a:t>
            </a:r>
          </a:p>
        </p:txBody>
      </p:sp>
      <p:sp>
        <p:nvSpPr>
          <p:cNvPr name="TextBox 8" id="8"/>
          <p:cNvSpPr txBox="true"/>
          <p:nvPr/>
        </p:nvSpPr>
        <p:spPr>
          <a:xfrm rot="0">
            <a:off x="2862356" y="2677749"/>
            <a:ext cx="14396944" cy="1372234"/>
          </a:xfrm>
          <a:prstGeom prst="rect">
            <a:avLst/>
          </a:prstGeom>
        </p:spPr>
        <p:txBody>
          <a:bodyPr anchor="t" rtlCol="false" tIns="0" lIns="0" bIns="0" rIns="0">
            <a:spAutoFit/>
          </a:bodyPr>
          <a:lstStyle/>
          <a:p>
            <a:pPr algn="l">
              <a:lnSpc>
                <a:spcPts val="3640"/>
              </a:lnSpc>
            </a:pPr>
            <a:r>
              <a:rPr lang="en-US" sz="2600">
                <a:solidFill>
                  <a:srgbClr val="000000"/>
                </a:solidFill>
                <a:latin typeface="Poppins"/>
                <a:ea typeface="Poppins"/>
                <a:cs typeface="Poppins"/>
                <a:sym typeface="Poppins"/>
              </a:rPr>
              <a:t>Explore our whole range of </a:t>
            </a:r>
            <a:r>
              <a:rPr lang="en-US" b="true" sz="2600" u="sng">
                <a:solidFill>
                  <a:srgbClr val="000000"/>
                </a:solidFill>
                <a:latin typeface="Poppins Bold"/>
                <a:ea typeface="Poppins Bold"/>
                <a:cs typeface="Poppins Bold"/>
                <a:sym typeface="Poppins Bold"/>
                <a:hlinkClick r:id="rId6" tooltip="https://spreadmaya.com.au/collections/hemp-bags/"/>
              </a:rPr>
              <a:t>handmade hemp bags</a:t>
            </a:r>
            <a:r>
              <a:rPr lang="en-US" sz="2600">
                <a:solidFill>
                  <a:srgbClr val="000000"/>
                </a:solidFill>
                <a:latin typeface="Poppins"/>
                <a:ea typeface="Poppins"/>
                <a:cs typeface="Poppins"/>
                <a:sym typeface="Poppins"/>
              </a:rPr>
              <a:t>, lovingly designed in Australia. We have a wide collection of hemp bags, backpacks, crossbody bags, duffle bags, laptop bags, yoga bags, musical instrument bags and many more eco-friendly bags. </a:t>
            </a:r>
          </a:p>
        </p:txBody>
      </p:sp>
      <p:sp>
        <p:nvSpPr>
          <p:cNvPr name="TextBox 9" id="9"/>
          <p:cNvSpPr txBox="true"/>
          <p:nvPr/>
        </p:nvSpPr>
        <p:spPr>
          <a:xfrm rot="0">
            <a:off x="4379383" y="8996045"/>
            <a:ext cx="4906309" cy="457834"/>
          </a:xfrm>
          <a:prstGeom prst="rect">
            <a:avLst/>
          </a:prstGeom>
        </p:spPr>
        <p:txBody>
          <a:bodyPr anchor="t" rtlCol="false" tIns="0" lIns="0" bIns="0" rIns="0">
            <a:spAutoFit/>
          </a:bodyPr>
          <a:lstStyle/>
          <a:p>
            <a:pPr algn="ctr">
              <a:lnSpc>
                <a:spcPts val="3640"/>
              </a:lnSpc>
            </a:pPr>
            <a:r>
              <a:rPr lang="en-US" b="true" sz="2600" u="sng">
                <a:solidFill>
                  <a:srgbClr val="000000"/>
                </a:solidFill>
                <a:latin typeface="Poppins Bold"/>
                <a:ea typeface="Poppins Bold"/>
                <a:cs typeface="Poppins Bold"/>
                <a:sym typeface="Poppins Bold"/>
                <a:hlinkClick r:id="rId7" tooltip="https://spreadmaya.com.au/product/ecochic-explorer-bag/"/>
              </a:rPr>
              <a:t>Ecochic mini hemp side bag</a:t>
            </a:r>
          </a:p>
        </p:txBody>
      </p:sp>
      <p:sp>
        <p:nvSpPr>
          <p:cNvPr name="TextBox 10" id="10"/>
          <p:cNvSpPr txBox="true"/>
          <p:nvPr/>
        </p:nvSpPr>
        <p:spPr>
          <a:xfrm rot="0">
            <a:off x="12097738" y="8996045"/>
            <a:ext cx="3866543" cy="457834"/>
          </a:xfrm>
          <a:prstGeom prst="rect">
            <a:avLst/>
          </a:prstGeom>
        </p:spPr>
        <p:txBody>
          <a:bodyPr anchor="t" rtlCol="false" tIns="0" lIns="0" bIns="0" rIns="0">
            <a:spAutoFit/>
          </a:bodyPr>
          <a:lstStyle/>
          <a:p>
            <a:pPr algn="ctr">
              <a:lnSpc>
                <a:spcPts val="3640"/>
              </a:lnSpc>
            </a:pPr>
            <a:r>
              <a:rPr lang="en-US" b="true" sz="2600" u="sng">
                <a:solidFill>
                  <a:srgbClr val="000000"/>
                </a:solidFill>
                <a:latin typeface="Poppins Bold"/>
                <a:ea typeface="Poppins Bold"/>
                <a:cs typeface="Poppins Bold"/>
                <a:sym typeface="Poppins Bold"/>
                <a:hlinkClick r:id="rId8" tooltip="https://spreadmaya.com.au/product/himalayan-earthside-hemp-side-bag/"/>
              </a:rPr>
              <a:t>Brown Hemp side bag</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a:hlinkClick r:id="rId3" tooltip="https://spreadmaya.com.au/collections/hemp-hats/"/>
          </p:cNvPr>
          <p:cNvSpPr/>
          <p:nvPr/>
        </p:nvSpPr>
        <p:spPr>
          <a:xfrm flipH="false" flipV="false" rot="0">
            <a:off x="10802719" y="4537419"/>
            <a:ext cx="6456581" cy="4309768"/>
          </a:xfrm>
          <a:custGeom>
            <a:avLst/>
            <a:gdLst/>
            <a:ahLst/>
            <a:cxnLst/>
            <a:rect r="r" b="b" t="t" l="l"/>
            <a:pathLst>
              <a:path h="4309768" w="6456581">
                <a:moveTo>
                  <a:pt x="0" y="0"/>
                </a:moveTo>
                <a:lnTo>
                  <a:pt x="6456581" y="0"/>
                </a:lnTo>
                <a:lnTo>
                  <a:pt x="6456581" y="4309768"/>
                </a:lnTo>
                <a:lnTo>
                  <a:pt x="0" y="4309768"/>
                </a:lnTo>
                <a:lnTo>
                  <a:pt x="0" y="0"/>
                </a:lnTo>
                <a:close/>
              </a:path>
            </a:pathLst>
          </a:custGeom>
          <a:blipFill>
            <a:blip r:embed="rId2"/>
            <a:stretch>
              <a:fillRect l="0" t="-24906" r="0" b="-24906"/>
            </a:stretch>
          </a:blipFill>
        </p:spPr>
      </p:sp>
      <p:grpSp>
        <p:nvGrpSpPr>
          <p:cNvPr name="Group 3" id="3"/>
          <p:cNvGrpSpPr/>
          <p:nvPr/>
        </p:nvGrpSpPr>
        <p:grpSpPr>
          <a:xfrm rot="0">
            <a:off x="-386332" y="0"/>
            <a:ext cx="2668690" cy="10478178"/>
            <a:chOff x="0" y="0"/>
            <a:chExt cx="702865" cy="2759685"/>
          </a:xfrm>
        </p:grpSpPr>
        <p:sp>
          <p:nvSpPr>
            <p:cNvPr name="Freeform 4" id="4"/>
            <p:cNvSpPr/>
            <p:nvPr/>
          </p:nvSpPr>
          <p:spPr>
            <a:xfrm flipH="false" flipV="false" rot="0">
              <a:off x="0" y="0"/>
              <a:ext cx="702865" cy="2759685"/>
            </a:xfrm>
            <a:custGeom>
              <a:avLst/>
              <a:gdLst/>
              <a:ahLst/>
              <a:cxnLst/>
              <a:rect r="r" b="b" t="t" l="l"/>
              <a:pathLst>
                <a:path h="2759685" w="702865">
                  <a:moveTo>
                    <a:pt x="0" y="0"/>
                  </a:moveTo>
                  <a:lnTo>
                    <a:pt x="702865" y="0"/>
                  </a:lnTo>
                  <a:lnTo>
                    <a:pt x="702865" y="2759685"/>
                  </a:lnTo>
                  <a:lnTo>
                    <a:pt x="0" y="2759685"/>
                  </a:lnTo>
                  <a:close/>
                </a:path>
              </a:pathLst>
            </a:custGeom>
            <a:solidFill>
              <a:srgbClr val="1C661D"/>
            </a:solidFill>
          </p:spPr>
        </p:sp>
        <p:sp>
          <p:nvSpPr>
            <p:cNvPr name="TextBox 5" id="5"/>
            <p:cNvSpPr txBox="true"/>
            <p:nvPr/>
          </p:nvSpPr>
          <p:spPr>
            <a:xfrm>
              <a:off x="0" y="-38100"/>
              <a:ext cx="702865" cy="2797785"/>
            </a:xfrm>
            <a:prstGeom prst="rect">
              <a:avLst/>
            </a:prstGeom>
          </p:spPr>
          <p:txBody>
            <a:bodyPr anchor="ctr" rtlCol="false" tIns="50800" lIns="50800" bIns="50800" rIns="50800"/>
            <a:lstStyle/>
            <a:p>
              <a:pPr algn="ctr">
                <a:lnSpc>
                  <a:spcPts val="2659"/>
                </a:lnSpc>
                <a:spcBef>
                  <a:spcPct val="0"/>
                </a:spcBef>
              </a:pPr>
            </a:p>
          </p:txBody>
        </p:sp>
      </p:grpSp>
      <p:sp>
        <p:nvSpPr>
          <p:cNvPr name="Freeform 6" id="6">
            <a:hlinkClick r:id="rId5" tooltip="https://spreadmaya.com.au/collections/hemp-bags/"/>
          </p:cNvPr>
          <p:cNvSpPr/>
          <p:nvPr/>
        </p:nvSpPr>
        <p:spPr>
          <a:xfrm flipH="false" flipV="false" rot="0">
            <a:off x="3604247" y="4537419"/>
            <a:ext cx="6456581" cy="4309768"/>
          </a:xfrm>
          <a:custGeom>
            <a:avLst/>
            <a:gdLst/>
            <a:ahLst/>
            <a:cxnLst/>
            <a:rect r="r" b="b" t="t" l="l"/>
            <a:pathLst>
              <a:path h="4309768" w="6456581">
                <a:moveTo>
                  <a:pt x="0" y="0"/>
                </a:moveTo>
                <a:lnTo>
                  <a:pt x="6456581" y="0"/>
                </a:lnTo>
                <a:lnTo>
                  <a:pt x="6456581" y="4309768"/>
                </a:lnTo>
                <a:lnTo>
                  <a:pt x="0" y="4309768"/>
                </a:lnTo>
                <a:lnTo>
                  <a:pt x="0" y="0"/>
                </a:lnTo>
                <a:close/>
              </a:path>
            </a:pathLst>
          </a:custGeom>
          <a:blipFill>
            <a:blip r:embed="rId4"/>
            <a:stretch>
              <a:fillRect l="-153" t="0" r="-153" b="0"/>
            </a:stretch>
          </a:blipFill>
        </p:spPr>
      </p:sp>
      <p:sp>
        <p:nvSpPr>
          <p:cNvPr name="TextBox 7" id="7"/>
          <p:cNvSpPr txBox="true"/>
          <p:nvPr/>
        </p:nvSpPr>
        <p:spPr>
          <a:xfrm rot="0">
            <a:off x="2862356" y="695325"/>
            <a:ext cx="14396944" cy="1670677"/>
          </a:xfrm>
          <a:prstGeom prst="rect">
            <a:avLst/>
          </a:prstGeom>
        </p:spPr>
        <p:txBody>
          <a:bodyPr anchor="t" rtlCol="false" tIns="0" lIns="0" bIns="0" rIns="0">
            <a:spAutoFit/>
          </a:bodyPr>
          <a:lstStyle/>
          <a:p>
            <a:pPr algn="l">
              <a:lnSpc>
                <a:spcPts val="12180"/>
              </a:lnSpc>
            </a:pPr>
            <a:r>
              <a:rPr lang="en-US" sz="8700" b="true">
                <a:solidFill>
                  <a:srgbClr val="000000"/>
                </a:solidFill>
                <a:latin typeface="The Seasons Bold"/>
                <a:ea typeface="The Seasons Bold"/>
                <a:cs typeface="The Seasons Bold"/>
                <a:sym typeface="The Seasons Bold"/>
              </a:rPr>
              <a:t>OUR MAIN CATEGORIES</a:t>
            </a:r>
          </a:p>
        </p:txBody>
      </p:sp>
      <p:sp>
        <p:nvSpPr>
          <p:cNvPr name="TextBox 8" id="8"/>
          <p:cNvSpPr txBox="true"/>
          <p:nvPr/>
        </p:nvSpPr>
        <p:spPr>
          <a:xfrm rot="0">
            <a:off x="2862356" y="2677749"/>
            <a:ext cx="14396944" cy="915034"/>
          </a:xfrm>
          <a:prstGeom prst="rect">
            <a:avLst/>
          </a:prstGeom>
        </p:spPr>
        <p:txBody>
          <a:bodyPr anchor="t" rtlCol="false" tIns="0" lIns="0" bIns="0" rIns="0">
            <a:spAutoFit/>
          </a:bodyPr>
          <a:lstStyle/>
          <a:p>
            <a:pPr algn="ctr">
              <a:lnSpc>
                <a:spcPts val="3640"/>
              </a:lnSpc>
            </a:pPr>
            <a:r>
              <a:rPr lang="en-US" sz="2600">
                <a:solidFill>
                  <a:srgbClr val="000000"/>
                </a:solidFill>
                <a:latin typeface="Poppins"/>
                <a:ea typeface="Poppins"/>
                <a:cs typeface="Poppins"/>
                <a:sym typeface="Poppins"/>
              </a:rPr>
              <a:t>Check out our categories of eco-friendly and sustainable hemp and cotton products that are ethically made in Nepal. </a:t>
            </a:r>
          </a:p>
        </p:txBody>
      </p:sp>
      <p:sp>
        <p:nvSpPr>
          <p:cNvPr name="TextBox 9" id="9"/>
          <p:cNvSpPr txBox="true"/>
          <p:nvPr/>
        </p:nvSpPr>
        <p:spPr>
          <a:xfrm rot="0">
            <a:off x="4379383" y="8996045"/>
            <a:ext cx="4906309" cy="457834"/>
          </a:xfrm>
          <a:prstGeom prst="rect">
            <a:avLst/>
          </a:prstGeom>
        </p:spPr>
        <p:txBody>
          <a:bodyPr anchor="t" rtlCol="false" tIns="0" lIns="0" bIns="0" rIns="0">
            <a:spAutoFit/>
          </a:bodyPr>
          <a:lstStyle/>
          <a:p>
            <a:pPr algn="ctr">
              <a:lnSpc>
                <a:spcPts val="3640"/>
              </a:lnSpc>
            </a:pPr>
            <a:r>
              <a:rPr lang="en-US" b="true" sz="2600" u="sng">
                <a:solidFill>
                  <a:srgbClr val="000000"/>
                </a:solidFill>
                <a:latin typeface="Poppins Bold"/>
                <a:ea typeface="Poppins Bold"/>
                <a:cs typeface="Poppins Bold"/>
                <a:sym typeface="Poppins Bold"/>
                <a:hlinkClick r:id="rId6" tooltip="https://spreadmaya.com.au/collections/hemp-bags/"/>
              </a:rPr>
              <a:t>Natural Fiber Hemp Bags</a:t>
            </a:r>
          </a:p>
        </p:txBody>
      </p:sp>
      <p:sp>
        <p:nvSpPr>
          <p:cNvPr name="TextBox 10" id="10"/>
          <p:cNvSpPr txBox="true"/>
          <p:nvPr/>
        </p:nvSpPr>
        <p:spPr>
          <a:xfrm rot="0">
            <a:off x="11367689" y="8996045"/>
            <a:ext cx="5326641" cy="457834"/>
          </a:xfrm>
          <a:prstGeom prst="rect">
            <a:avLst/>
          </a:prstGeom>
        </p:spPr>
        <p:txBody>
          <a:bodyPr anchor="t" rtlCol="false" tIns="0" lIns="0" bIns="0" rIns="0">
            <a:spAutoFit/>
          </a:bodyPr>
          <a:lstStyle/>
          <a:p>
            <a:pPr algn="ctr">
              <a:lnSpc>
                <a:spcPts val="3640"/>
              </a:lnSpc>
            </a:pPr>
            <a:r>
              <a:rPr lang="en-US" b="true" sz="2600" u="sng">
                <a:solidFill>
                  <a:srgbClr val="000000"/>
                </a:solidFill>
                <a:latin typeface="Poppins Bold"/>
                <a:ea typeface="Poppins Bold"/>
                <a:cs typeface="Poppins Bold"/>
                <a:sym typeface="Poppins Bold"/>
                <a:hlinkClick r:id="rId7" tooltip="https://spreadmaya.com.au/collections/hemp-hats/"/>
              </a:rPr>
              <a:t>Sustainable hemp headwear</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86332" y="0"/>
            <a:ext cx="2668690" cy="10478178"/>
            <a:chOff x="0" y="0"/>
            <a:chExt cx="702865" cy="2759685"/>
          </a:xfrm>
        </p:grpSpPr>
        <p:sp>
          <p:nvSpPr>
            <p:cNvPr name="Freeform 3" id="3"/>
            <p:cNvSpPr/>
            <p:nvPr/>
          </p:nvSpPr>
          <p:spPr>
            <a:xfrm flipH="false" flipV="false" rot="0">
              <a:off x="0" y="0"/>
              <a:ext cx="702865" cy="2759685"/>
            </a:xfrm>
            <a:custGeom>
              <a:avLst/>
              <a:gdLst/>
              <a:ahLst/>
              <a:cxnLst/>
              <a:rect r="r" b="b" t="t" l="l"/>
              <a:pathLst>
                <a:path h="2759685" w="702865">
                  <a:moveTo>
                    <a:pt x="0" y="0"/>
                  </a:moveTo>
                  <a:lnTo>
                    <a:pt x="702865" y="0"/>
                  </a:lnTo>
                  <a:lnTo>
                    <a:pt x="702865" y="2759685"/>
                  </a:lnTo>
                  <a:lnTo>
                    <a:pt x="0" y="2759685"/>
                  </a:lnTo>
                  <a:close/>
                </a:path>
              </a:pathLst>
            </a:custGeom>
            <a:solidFill>
              <a:srgbClr val="1C661D"/>
            </a:solidFill>
          </p:spPr>
        </p:sp>
        <p:sp>
          <p:nvSpPr>
            <p:cNvPr name="TextBox 4" id="4"/>
            <p:cNvSpPr txBox="true"/>
            <p:nvPr/>
          </p:nvSpPr>
          <p:spPr>
            <a:xfrm>
              <a:off x="0" y="-38100"/>
              <a:ext cx="702865" cy="2797785"/>
            </a:xfrm>
            <a:prstGeom prst="rect">
              <a:avLst/>
            </a:prstGeom>
          </p:spPr>
          <p:txBody>
            <a:bodyPr anchor="ctr" rtlCol="false" tIns="50800" lIns="50800" bIns="50800" rIns="50800"/>
            <a:lstStyle/>
            <a:p>
              <a:pPr algn="ctr">
                <a:lnSpc>
                  <a:spcPts val="2659"/>
                </a:lnSpc>
                <a:spcBef>
                  <a:spcPct val="0"/>
                </a:spcBef>
              </a:pPr>
            </a:p>
          </p:txBody>
        </p:sp>
      </p:grpSp>
      <p:sp>
        <p:nvSpPr>
          <p:cNvPr name="Freeform 5" id="5">
            <a:hlinkClick r:id="rId3" tooltip="https://spreadmaya.com.au/collections/ethical-clothing/"/>
          </p:cNvPr>
          <p:cNvSpPr/>
          <p:nvPr/>
        </p:nvSpPr>
        <p:spPr>
          <a:xfrm flipH="false" flipV="false" rot="0">
            <a:off x="6832537" y="4341839"/>
            <a:ext cx="6456581" cy="4309768"/>
          </a:xfrm>
          <a:custGeom>
            <a:avLst/>
            <a:gdLst/>
            <a:ahLst/>
            <a:cxnLst/>
            <a:rect r="r" b="b" t="t" l="l"/>
            <a:pathLst>
              <a:path h="4309768" w="6456581">
                <a:moveTo>
                  <a:pt x="0" y="0"/>
                </a:moveTo>
                <a:lnTo>
                  <a:pt x="6456582" y="0"/>
                </a:lnTo>
                <a:lnTo>
                  <a:pt x="6456582" y="4309768"/>
                </a:lnTo>
                <a:lnTo>
                  <a:pt x="0" y="4309768"/>
                </a:lnTo>
                <a:lnTo>
                  <a:pt x="0" y="0"/>
                </a:lnTo>
                <a:close/>
              </a:path>
            </a:pathLst>
          </a:custGeom>
          <a:blipFill>
            <a:blip r:embed="rId2"/>
            <a:stretch>
              <a:fillRect l="-153" t="0" r="-153" b="0"/>
            </a:stretch>
          </a:blipFill>
        </p:spPr>
      </p:sp>
      <p:sp>
        <p:nvSpPr>
          <p:cNvPr name="TextBox 6" id="6"/>
          <p:cNvSpPr txBox="true"/>
          <p:nvPr/>
        </p:nvSpPr>
        <p:spPr>
          <a:xfrm rot="0">
            <a:off x="2862356" y="695325"/>
            <a:ext cx="14396944" cy="1670677"/>
          </a:xfrm>
          <a:prstGeom prst="rect">
            <a:avLst/>
          </a:prstGeom>
        </p:spPr>
        <p:txBody>
          <a:bodyPr anchor="t" rtlCol="false" tIns="0" lIns="0" bIns="0" rIns="0">
            <a:spAutoFit/>
          </a:bodyPr>
          <a:lstStyle/>
          <a:p>
            <a:pPr algn="l">
              <a:lnSpc>
                <a:spcPts val="12180"/>
              </a:lnSpc>
            </a:pPr>
            <a:r>
              <a:rPr lang="en-US" sz="8700" b="true">
                <a:solidFill>
                  <a:srgbClr val="000000"/>
                </a:solidFill>
                <a:latin typeface="The Seasons Bold"/>
                <a:ea typeface="The Seasons Bold"/>
                <a:cs typeface="The Seasons Bold"/>
                <a:sym typeface="The Seasons Bold"/>
              </a:rPr>
              <a:t>OUR MAIN CATEGORIES</a:t>
            </a:r>
          </a:p>
        </p:txBody>
      </p:sp>
      <p:sp>
        <p:nvSpPr>
          <p:cNvPr name="TextBox 7" id="7"/>
          <p:cNvSpPr txBox="true"/>
          <p:nvPr/>
        </p:nvSpPr>
        <p:spPr>
          <a:xfrm rot="0">
            <a:off x="2862356" y="2677749"/>
            <a:ext cx="14396944" cy="915034"/>
          </a:xfrm>
          <a:prstGeom prst="rect">
            <a:avLst/>
          </a:prstGeom>
        </p:spPr>
        <p:txBody>
          <a:bodyPr anchor="t" rtlCol="false" tIns="0" lIns="0" bIns="0" rIns="0">
            <a:spAutoFit/>
          </a:bodyPr>
          <a:lstStyle/>
          <a:p>
            <a:pPr algn="ctr">
              <a:lnSpc>
                <a:spcPts val="3640"/>
              </a:lnSpc>
            </a:pPr>
            <a:r>
              <a:rPr lang="en-US" sz="2600">
                <a:solidFill>
                  <a:srgbClr val="000000"/>
                </a:solidFill>
                <a:latin typeface="Poppins"/>
                <a:ea typeface="Poppins"/>
                <a:cs typeface="Poppins"/>
                <a:sym typeface="Poppins"/>
              </a:rPr>
              <a:t>Check out our categories of eco-friendly and sustainable hemp and cotton products that are ethically made in Nepal. </a:t>
            </a:r>
          </a:p>
        </p:txBody>
      </p:sp>
      <p:sp>
        <p:nvSpPr>
          <p:cNvPr name="TextBox 8" id="8"/>
          <p:cNvSpPr txBox="true"/>
          <p:nvPr/>
        </p:nvSpPr>
        <p:spPr>
          <a:xfrm rot="0">
            <a:off x="7607673" y="8800466"/>
            <a:ext cx="4906309" cy="457834"/>
          </a:xfrm>
          <a:prstGeom prst="rect">
            <a:avLst/>
          </a:prstGeom>
        </p:spPr>
        <p:txBody>
          <a:bodyPr anchor="t" rtlCol="false" tIns="0" lIns="0" bIns="0" rIns="0">
            <a:spAutoFit/>
          </a:bodyPr>
          <a:lstStyle/>
          <a:p>
            <a:pPr algn="ctr">
              <a:lnSpc>
                <a:spcPts val="3640"/>
              </a:lnSpc>
            </a:pPr>
            <a:r>
              <a:rPr lang="en-US" b="true" sz="2600" u="sng">
                <a:solidFill>
                  <a:srgbClr val="000000"/>
                </a:solidFill>
                <a:latin typeface="Poppins Bold"/>
                <a:ea typeface="Poppins Bold"/>
                <a:cs typeface="Poppins Bold"/>
                <a:sym typeface="Poppins Bold"/>
                <a:hlinkClick r:id="rId4" tooltip="https://spreadmaya.com.au/collections/ethical-clothing/"/>
              </a:rPr>
              <a:t>Ethical Clothing in Australia</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5526175" y="638175"/>
            <a:ext cx="7235649" cy="1927226"/>
          </a:xfrm>
          <a:prstGeom prst="rect">
            <a:avLst/>
          </a:prstGeom>
        </p:spPr>
        <p:txBody>
          <a:bodyPr anchor="t" rtlCol="false" tIns="0" lIns="0" bIns="0" rIns="0">
            <a:spAutoFit/>
          </a:bodyPr>
          <a:lstStyle/>
          <a:p>
            <a:pPr algn="ctr">
              <a:lnSpc>
                <a:spcPts val="13999"/>
              </a:lnSpc>
            </a:pPr>
            <a:r>
              <a:rPr lang="en-US" b="true" sz="9999">
                <a:solidFill>
                  <a:srgbClr val="000000"/>
                </a:solidFill>
                <a:latin typeface="The Seasons Bold"/>
                <a:ea typeface="The Seasons Bold"/>
                <a:cs typeface="The Seasons Bold"/>
                <a:sym typeface="The Seasons Bold"/>
              </a:rPr>
              <a:t>OUR STORY</a:t>
            </a:r>
          </a:p>
        </p:txBody>
      </p:sp>
      <p:grpSp>
        <p:nvGrpSpPr>
          <p:cNvPr name="Group 3" id="3"/>
          <p:cNvGrpSpPr/>
          <p:nvPr/>
        </p:nvGrpSpPr>
        <p:grpSpPr>
          <a:xfrm rot="0">
            <a:off x="1236464" y="2863843"/>
            <a:ext cx="15815071" cy="8386603"/>
            <a:chOff x="0" y="0"/>
            <a:chExt cx="4165286" cy="2208817"/>
          </a:xfrm>
        </p:grpSpPr>
        <p:sp>
          <p:nvSpPr>
            <p:cNvPr name="Freeform 4" id="4"/>
            <p:cNvSpPr/>
            <p:nvPr/>
          </p:nvSpPr>
          <p:spPr>
            <a:xfrm flipH="false" flipV="false" rot="0">
              <a:off x="0" y="0"/>
              <a:ext cx="4165286" cy="2208817"/>
            </a:xfrm>
            <a:custGeom>
              <a:avLst/>
              <a:gdLst/>
              <a:ahLst/>
              <a:cxnLst/>
              <a:rect r="r" b="b" t="t" l="l"/>
              <a:pathLst>
                <a:path h="2208817" w="4165286">
                  <a:moveTo>
                    <a:pt x="0" y="0"/>
                  </a:moveTo>
                  <a:lnTo>
                    <a:pt x="4165286" y="0"/>
                  </a:lnTo>
                  <a:lnTo>
                    <a:pt x="4165286" y="2208817"/>
                  </a:lnTo>
                  <a:lnTo>
                    <a:pt x="0" y="2208817"/>
                  </a:lnTo>
                  <a:close/>
                </a:path>
              </a:pathLst>
            </a:custGeom>
            <a:solidFill>
              <a:srgbClr val="1C661D"/>
            </a:solidFill>
          </p:spPr>
        </p:sp>
        <p:sp>
          <p:nvSpPr>
            <p:cNvPr name="TextBox 5" id="5"/>
            <p:cNvSpPr txBox="true"/>
            <p:nvPr/>
          </p:nvSpPr>
          <p:spPr>
            <a:xfrm>
              <a:off x="0" y="-38100"/>
              <a:ext cx="4165286" cy="2246917"/>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2069844" y="3689350"/>
            <a:ext cx="14148313" cy="5343525"/>
          </a:xfrm>
          <a:prstGeom prst="rect">
            <a:avLst/>
          </a:prstGeom>
        </p:spPr>
        <p:txBody>
          <a:bodyPr anchor="t" rtlCol="false" tIns="0" lIns="0" bIns="0" rIns="0">
            <a:spAutoFit/>
          </a:bodyPr>
          <a:lstStyle/>
          <a:p>
            <a:pPr algn="ctr">
              <a:lnSpc>
                <a:spcPts val="4200"/>
              </a:lnSpc>
            </a:pPr>
            <a:r>
              <a:rPr lang="en-US" sz="3000">
                <a:solidFill>
                  <a:srgbClr val="FFFFFF"/>
                </a:solidFill>
                <a:latin typeface="Poppins"/>
                <a:ea typeface="Poppins"/>
                <a:cs typeface="Poppins"/>
                <a:sym typeface="Poppins"/>
              </a:rPr>
              <a:t>We are a couple that shared love for creativity and a passion for sustainable living, and wanted to set out to create a unique business dedicated to handmade products. And thus, our </a:t>
            </a:r>
            <a:r>
              <a:rPr lang="en-US" sz="3000" u="sng">
                <a:solidFill>
                  <a:srgbClr val="FFFFFF"/>
                </a:solidFill>
                <a:latin typeface="Poppins"/>
                <a:ea typeface="Poppins"/>
                <a:cs typeface="Poppins"/>
                <a:sym typeface="Poppins"/>
                <a:hlinkClick r:id="rId2" tooltip="https://spreadmaya.com.au/about-us/"/>
              </a:rPr>
              <a:t>SpreadMaya</a:t>
            </a:r>
            <a:r>
              <a:rPr lang="en-US" sz="3000">
                <a:solidFill>
                  <a:srgbClr val="FFFFFF"/>
                </a:solidFill>
                <a:latin typeface="Poppins"/>
                <a:ea typeface="Poppins"/>
                <a:cs typeface="Poppins"/>
                <a:sym typeface="Poppins"/>
              </a:rPr>
              <a:t> came to life.</a:t>
            </a:r>
          </a:p>
          <a:p>
            <a:pPr algn="ctr">
              <a:lnSpc>
                <a:spcPts val="4200"/>
              </a:lnSpc>
            </a:pPr>
            <a:r>
              <a:rPr lang="en-US" sz="3000">
                <a:solidFill>
                  <a:srgbClr val="FFFFFF"/>
                </a:solidFill>
                <a:latin typeface="Poppins"/>
                <a:ea typeface="Poppins"/>
                <a:cs typeface="Poppins"/>
                <a:sym typeface="Poppins"/>
              </a:rPr>
              <a:t>Coming from the same culture and background from Nepal led us to explore the wonders of hemp, a versatile and eco-friendly material. Fascinated by its incredible qualities, we decided to design the product in Australia and handcraft them in Nepal by our talented artisans and we saw an opportunity to showcase its beauty to the world.</a:t>
            </a:r>
          </a:p>
          <a:p>
            <a:pPr algn="ctr">
              <a:lnSpc>
                <a:spcPts val="4200"/>
              </a:lnSpc>
            </a:pPr>
          </a:p>
        </p:txBody>
      </p:sp>
    </p:spTree>
  </p:cSld>
  <p:clrMapOvr>
    <a:masterClrMapping/>
  </p:clrMapOvr>
</p:sld>
</file>

<file path=ppt/slides/slide1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956284" y="1727171"/>
            <a:ext cx="6677870" cy="6832657"/>
            <a:chOff x="0" y="0"/>
            <a:chExt cx="1758781" cy="1799548"/>
          </a:xfrm>
        </p:grpSpPr>
        <p:sp>
          <p:nvSpPr>
            <p:cNvPr name="Freeform 3" id="3"/>
            <p:cNvSpPr/>
            <p:nvPr/>
          </p:nvSpPr>
          <p:spPr>
            <a:xfrm flipH="false" flipV="false" rot="0">
              <a:off x="0" y="0"/>
              <a:ext cx="1758780" cy="1799548"/>
            </a:xfrm>
            <a:custGeom>
              <a:avLst/>
              <a:gdLst/>
              <a:ahLst/>
              <a:cxnLst/>
              <a:rect r="r" b="b" t="t" l="l"/>
              <a:pathLst>
                <a:path h="1799548" w="1758780">
                  <a:moveTo>
                    <a:pt x="0" y="0"/>
                  </a:moveTo>
                  <a:lnTo>
                    <a:pt x="1758780" y="0"/>
                  </a:lnTo>
                  <a:lnTo>
                    <a:pt x="1758780" y="1799548"/>
                  </a:lnTo>
                  <a:lnTo>
                    <a:pt x="0" y="1799548"/>
                  </a:lnTo>
                  <a:close/>
                </a:path>
              </a:pathLst>
            </a:custGeom>
            <a:solidFill>
              <a:srgbClr val="1C661D"/>
            </a:solidFill>
          </p:spPr>
        </p:sp>
        <p:sp>
          <p:nvSpPr>
            <p:cNvPr name="TextBox 4" id="4"/>
            <p:cNvSpPr txBox="true"/>
            <p:nvPr/>
          </p:nvSpPr>
          <p:spPr>
            <a:xfrm>
              <a:off x="0" y="-38100"/>
              <a:ext cx="1758781" cy="1837648"/>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718539" y="3115015"/>
            <a:ext cx="5153362" cy="3717926"/>
          </a:xfrm>
          <a:prstGeom prst="rect">
            <a:avLst/>
          </a:prstGeom>
        </p:spPr>
        <p:txBody>
          <a:bodyPr anchor="t" rtlCol="false" tIns="0" lIns="0" bIns="0" rIns="0">
            <a:spAutoFit/>
          </a:bodyPr>
          <a:lstStyle/>
          <a:p>
            <a:pPr algn="l">
              <a:lnSpc>
                <a:spcPts val="13999"/>
              </a:lnSpc>
            </a:pPr>
            <a:r>
              <a:rPr lang="en-US" sz="9999" b="true">
                <a:solidFill>
                  <a:srgbClr val="FFFFFF"/>
                </a:solidFill>
                <a:latin typeface="The Seasons Bold"/>
                <a:ea typeface="The Seasons Bold"/>
                <a:cs typeface="The Seasons Bold"/>
                <a:sym typeface="The Seasons Bold"/>
              </a:rPr>
              <a:t>OUR MISSION</a:t>
            </a:r>
          </a:p>
        </p:txBody>
      </p:sp>
      <p:grpSp>
        <p:nvGrpSpPr>
          <p:cNvPr name="Group 6" id="6"/>
          <p:cNvGrpSpPr/>
          <p:nvPr/>
        </p:nvGrpSpPr>
        <p:grpSpPr>
          <a:xfrm rot="0">
            <a:off x="8256835" y="1341590"/>
            <a:ext cx="9074880" cy="1051979"/>
            <a:chOff x="0" y="0"/>
            <a:chExt cx="2390092" cy="277064"/>
          </a:xfrm>
        </p:grpSpPr>
        <p:sp>
          <p:nvSpPr>
            <p:cNvPr name="Freeform 7" id="7"/>
            <p:cNvSpPr/>
            <p:nvPr/>
          </p:nvSpPr>
          <p:spPr>
            <a:xfrm flipH="false" flipV="false" rot="0">
              <a:off x="0" y="0"/>
              <a:ext cx="2390092" cy="277064"/>
            </a:xfrm>
            <a:custGeom>
              <a:avLst/>
              <a:gdLst/>
              <a:ahLst/>
              <a:cxnLst/>
              <a:rect r="r" b="b" t="t" l="l"/>
              <a:pathLst>
                <a:path h="277064" w="2390092">
                  <a:moveTo>
                    <a:pt x="0" y="0"/>
                  </a:moveTo>
                  <a:lnTo>
                    <a:pt x="2390092" y="0"/>
                  </a:lnTo>
                  <a:lnTo>
                    <a:pt x="2390092" y="277064"/>
                  </a:lnTo>
                  <a:lnTo>
                    <a:pt x="0" y="277064"/>
                  </a:lnTo>
                  <a:close/>
                </a:path>
              </a:pathLst>
            </a:custGeom>
            <a:solidFill>
              <a:srgbClr val="1C661D"/>
            </a:solidFill>
          </p:spPr>
        </p:sp>
        <p:sp>
          <p:nvSpPr>
            <p:cNvPr name="TextBox 8" id="8"/>
            <p:cNvSpPr txBox="true"/>
            <p:nvPr/>
          </p:nvSpPr>
          <p:spPr>
            <a:xfrm>
              <a:off x="0" y="-38100"/>
              <a:ext cx="2390092" cy="315164"/>
            </a:xfrm>
            <a:prstGeom prst="rect">
              <a:avLst/>
            </a:prstGeom>
          </p:spPr>
          <p:txBody>
            <a:bodyPr anchor="ctr" rtlCol="false" tIns="50800" lIns="50800" bIns="50800" rIns="50800"/>
            <a:lstStyle/>
            <a:p>
              <a:pPr algn="ctr">
                <a:lnSpc>
                  <a:spcPts val="2659"/>
                </a:lnSpc>
                <a:spcBef>
                  <a:spcPct val="0"/>
                </a:spcBef>
              </a:pPr>
            </a:p>
          </p:txBody>
        </p:sp>
      </p:grpSp>
      <p:sp>
        <p:nvSpPr>
          <p:cNvPr name="TextBox 9" id="9"/>
          <p:cNvSpPr txBox="true"/>
          <p:nvPr/>
        </p:nvSpPr>
        <p:spPr>
          <a:xfrm rot="0">
            <a:off x="8930981" y="1497692"/>
            <a:ext cx="660063" cy="635000"/>
          </a:xfrm>
          <a:prstGeom prst="rect">
            <a:avLst/>
          </a:prstGeom>
        </p:spPr>
        <p:txBody>
          <a:bodyPr anchor="t" rtlCol="false" tIns="0" lIns="0" bIns="0" rIns="0">
            <a:spAutoFit/>
          </a:bodyPr>
          <a:lstStyle/>
          <a:p>
            <a:pPr algn="l">
              <a:lnSpc>
                <a:spcPts val="4900"/>
              </a:lnSpc>
            </a:pPr>
            <a:r>
              <a:rPr lang="en-US" sz="3500" b="true">
                <a:solidFill>
                  <a:srgbClr val="FFFFFF"/>
                </a:solidFill>
                <a:latin typeface="Poppins Bold"/>
                <a:ea typeface="Poppins Bold"/>
                <a:cs typeface="Poppins Bold"/>
                <a:sym typeface="Poppins Bold"/>
              </a:rPr>
              <a:t>01</a:t>
            </a:r>
          </a:p>
        </p:txBody>
      </p:sp>
      <p:grpSp>
        <p:nvGrpSpPr>
          <p:cNvPr name="Group 10" id="10"/>
          <p:cNvGrpSpPr/>
          <p:nvPr/>
        </p:nvGrpSpPr>
        <p:grpSpPr>
          <a:xfrm rot="0">
            <a:off x="8256835" y="2979550"/>
            <a:ext cx="9074880" cy="1051979"/>
            <a:chOff x="0" y="0"/>
            <a:chExt cx="2390092" cy="277064"/>
          </a:xfrm>
        </p:grpSpPr>
        <p:sp>
          <p:nvSpPr>
            <p:cNvPr name="Freeform 11" id="11"/>
            <p:cNvSpPr/>
            <p:nvPr/>
          </p:nvSpPr>
          <p:spPr>
            <a:xfrm flipH="false" flipV="false" rot="0">
              <a:off x="0" y="0"/>
              <a:ext cx="2390092" cy="277064"/>
            </a:xfrm>
            <a:custGeom>
              <a:avLst/>
              <a:gdLst/>
              <a:ahLst/>
              <a:cxnLst/>
              <a:rect r="r" b="b" t="t" l="l"/>
              <a:pathLst>
                <a:path h="277064" w="2390092">
                  <a:moveTo>
                    <a:pt x="0" y="0"/>
                  </a:moveTo>
                  <a:lnTo>
                    <a:pt x="2390092" y="0"/>
                  </a:lnTo>
                  <a:lnTo>
                    <a:pt x="2390092" y="277064"/>
                  </a:lnTo>
                  <a:lnTo>
                    <a:pt x="0" y="277064"/>
                  </a:lnTo>
                  <a:close/>
                </a:path>
              </a:pathLst>
            </a:custGeom>
            <a:solidFill>
              <a:srgbClr val="1C661D"/>
            </a:solidFill>
          </p:spPr>
        </p:sp>
        <p:sp>
          <p:nvSpPr>
            <p:cNvPr name="TextBox 12" id="12"/>
            <p:cNvSpPr txBox="true"/>
            <p:nvPr/>
          </p:nvSpPr>
          <p:spPr>
            <a:xfrm>
              <a:off x="0" y="-38100"/>
              <a:ext cx="2390092" cy="315164"/>
            </a:xfrm>
            <a:prstGeom prst="rect">
              <a:avLst/>
            </a:prstGeom>
          </p:spPr>
          <p:txBody>
            <a:bodyPr anchor="ctr" rtlCol="false" tIns="50800" lIns="50800" bIns="50800" rIns="50800"/>
            <a:lstStyle/>
            <a:p>
              <a:pPr algn="ctr">
                <a:lnSpc>
                  <a:spcPts val="2659"/>
                </a:lnSpc>
                <a:spcBef>
                  <a:spcPct val="0"/>
                </a:spcBef>
              </a:pPr>
            </a:p>
          </p:txBody>
        </p:sp>
      </p:grpSp>
      <p:grpSp>
        <p:nvGrpSpPr>
          <p:cNvPr name="Group 13" id="13"/>
          <p:cNvGrpSpPr/>
          <p:nvPr/>
        </p:nvGrpSpPr>
        <p:grpSpPr>
          <a:xfrm rot="0">
            <a:off x="8256835" y="4617511"/>
            <a:ext cx="9074880" cy="1051979"/>
            <a:chOff x="0" y="0"/>
            <a:chExt cx="2390092" cy="277064"/>
          </a:xfrm>
        </p:grpSpPr>
        <p:sp>
          <p:nvSpPr>
            <p:cNvPr name="Freeform 14" id="14"/>
            <p:cNvSpPr/>
            <p:nvPr/>
          </p:nvSpPr>
          <p:spPr>
            <a:xfrm flipH="false" flipV="false" rot="0">
              <a:off x="0" y="0"/>
              <a:ext cx="2390092" cy="277064"/>
            </a:xfrm>
            <a:custGeom>
              <a:avLst/>
              <a:gdLst/>
              <a:ahLst/>
              <a:cxnLst/>
              <a:rect r="r" b="b" t="t" l="l"/>
              <a:pathLst>
                <a:path h="277064" w="2390092">
                  <a:moveTo>
                    <a:pt x="0" y="0"/>
                  </a:moveTo>
                  <a:lnTo>
                    <a:pt x="2390092" y="0"/>
                  </a:lnTo>
                  <a:lnTo>
                    <a:pt x="2390092" y="277064"/>
                  </a:lnTo>
                  <a:lnTo>
                    <a:pt x="0" y="277064"/>
                  </a:lnTo>
                  <a:close/>
                </a:path>
              </a:pathLst>
            </a:custGeom>
            <a:solidFill>
              <a:srgbClr val="1C661D"/>
            </a:solidFill>
          </p:spPr>
        </p:sp>
        <p:sp>
          <p:nvSpPr>
            <p:cNvPr name="TextBox 15" id="15"/>
            <p:cNvSpPr txBox="true"/>
            <p:nvPr/>
          </p:nvSpPr>
          <p:spPr>
            <a:xfrm>
              <a:off x="0" y="-38100"/>
              <a:ext cx="2390092" cy="315164"/>
            </a:xfrm>
            <a:prstGeom prst="rect">
              <a:avLst/>
            </a:prstGeom>
          </p:spPr>
          <p:txBody>
            <a:bodyPr anchor="ctr" rtlCol="false" tIns="50800" lIns="50800" bIns="50800" rIns="50800"/>
            <a:lstStyle/>
            <a:p>
              <a:pPr algn="ctr">
                <a:lnSpc>
                  <a:spcPts val="2659"/>
                </a:lnSpc>
                <a:spcBef>
                  <a:spcPct val="0"/>
                </a:spcBef>
              </a:pPr>
            </a:p>
          </p:txBody>
        </p:sp>
      </p:grpSp>
      <p:grpSp>
        <p:nvGrpSpPr>
          <p:cNvPr name="Group 16" id="16"/>
          <p:cNvGrpSpPr/>
          <p:nvPr/>
        </p:nvGrpSpPr>
        <p:grpSpPr>
          <a:xfrm rot="0">
            <a:off x="8256835" y="6255471"/>
            <a:ext cx="9074880" cy="1051979"/>
            <a:chOff x="0" y="0"/>
            <a:chExt cx="2390092" cy="277064"/>
          </a:xfrm>
        </p:grpSpPr>
        <p:sp>
          <p:nvSpPr>
            <p:cNvPr name="Freeform 17" id="17"/>
            <p:cNvSpPr/>
            <p:nvPr/>
          </p:nvSpPr>
          <p:spPr>
            <a:xfrm flipH="false" flipV="false" rot="0">
              <a:off x="0" y="0"/>
              <a:ext cx="2390092" cy="277064"/>
            </a:xfrm>
            <a:custGeom>
              <a:avLst/>
              <a:gdLst/>
              <a:ahLst/>
              <a:cxnLst/>
              <a:rect r="r" b="b" t="t" l="l"/>
              <a:pathLst>
                <a:path h="277064" w="2390092">
                  <a:moveTo>
                    <a:pt x="0" y="0"/>
                  </a:moveTo>
                  <a:lnTo>
                    <a:pt x="2390092" y="0"/>
                  </a:lnTo>
                  <a:lnTo>
                    <a:pt x="2390092" y="277064"/>
                  </a:lnTo>
                  <a:lnTo>
                    <a:pt x="0" y="277064"/>
                  </a:lnTo>
                  <a:close/>
                </a:path>
              </a:pathLst>
            </a:custGeom>
            <a:solidFill>
              <a:srgbClr val="1C661D"/>
            </a:solidFill>
          </p:spPr>
        </p:sp>
        <p:sp>
          <p:nvSpPr>
            <p:cNvPr name="TextBox 18" id="18"/>
            <p:cNvSpPr txBox="true"/>
            <p:nvPr/>
          </p:nvSpPr>
          <p:spPr>
            <a:xfrm>
              <a:off x="0" y="-38100"/>
              <a:ext cx="2390092" cy="315164"/>
            </a:xfrm>
            <a:prstGeom prst="rect">
              <a:avLst/>
            </a:prstGeom>
          </p:spPr>
          <p:txBody>
            <a:bodyPr anchor="ctr" rtlCol="false" tIns="50800" lIns="50800" bIns="50800" rIns="50800"/>
            <a:lstStyle/>
            <a:p>
              <a:pPr algn="ctr">
                <a:lnSpc>
                  <a:spcPts val="2659"/>
                </a:lnSpc>
                <a:spcBef>
                  <a:spcPct val="0"/>
                </a:spcBef>
              </a:pPr>
            </a:p>
          </p:txBody>
        </p:sp>
      </p:grpSp>
      <p:grpSp>
        <p:nvGrpSpPr>
          <p:cNvPr name="Group 19" id="19"/>
          <p:cNvGrpSpPr/>
          <p:nvPr/>
        </p:nvGrpSpPr>
        <p:grpSpPr>
          <a:xfrm rot="0">
            <a:off x="8256835" y="7893431"/>
            <a:ext cx="9074880" cy="1051979"/>
            <a:chOff x="0" y="0"/>
            <a:chExt cx="2390092" cy="277064"/>
          </a:xfrm>
        </p:grpSpPr>
        <p:sp>
          <p:nvSpPr>
            <p:cNvPr name="Freeform 20" id="20"/>
            <p:cNvSpPr/>
            <p:nvPr/>
          </p:nvSpPr>
          <p:spPr>
            <a:xfrm flipH="false" flipV="false" rot="0">
              <a:off x="0" y="0"/>
              <a:ext cx="2390092" cy="277064"/>
            </a:xfrm>
            <a:custGeom>
              <a:avLst/>
              <a:gdLst/>
              <a:ahLst/>
              <a:cxnLst/>
              <a:rect r="r" b="b" t="t" l="l"/>
              <a:pathLst>
                <a:path h="277064" w="2390092">
                  <a:moveTo>
                    <a:pt x="0" y="0"/>
                  </a:moveTo>
                  <a:lnTo>
                    <a:pt x="2390092" y="0"/>
                  </a:lnTo>
                  <a:lnTo>
                    <a:pt x="2390092" y="277064"/>
                  </a:lnTo>
                  <a:lnTo>
                    <a:pt x="0" y="277064"/>
                  </a:lnTo>
                  <a:close/>
                </a:path>
              </a:pathLst>
            </a:custGeom>
            <a:solidFill>
              <a:srgbClr val="1C661D"/>
            </a:solidFill>
          </p:spPr>
        </p:sp>
        <p:sp>
          <p:nvSpPr>
            <p:cNvPr name="TextBox 21" id="21"/>
            <p:cNvSpPr txBox="true"/>
            <p:nvPr/>
          </p:nvSpPr>
          <p:spPr>
            <a:xfrm>
              <a:off x="0" y="-38100"/>
              <a:ext cx="2390092" cy="315164"/>
            </a:xfrm>
            <a:prstGeom prst="rect">
              <a:avLst/>
            </a:prstGeom>
          </p:spPr>
          <p:txBody>
            <a:bodyPr anchor="ctr" rtlCol="false" tIns="50800" lIns="50800" bIns="50800" rIns="50800"/>
            <a:lstStyle/>
            <a:p>
              <a:pPr algn="ctr">
                <a:lnSpc>
                  <a:spcPts val="2659"/>
                </a:lnSpc>
                <a:spcBef>
                  <a:spcPct val="0"/>
                </a:spcBef>
              </a:pPr>
            </a:p>
          </p:txBody>
        </p:sp>
      </p:grpSp>
      <p:sp>
        <p:nvSpPr>
          <p:cNvPr name="TextBox 22" id="22"/>
          <p:cNvSpPr txBox="true"/>
          <p:nvPr/>
        </p:nvSpPr>
        <p:spPr>
          <a:xfrm rot="0">
            <a:off x="9750121" y="3135652"/>
            <a:ext cx="6533978" cy="635000"/>
          </a:xfrm>
          <a:prstGeom prst="rect">
            <a:avLst/>
          </a:prstGeom>
        </p:spPr>
        <p:txBody>
          <a:bodyPr anchor="t" rtlCol="false" tIns="0" lIns="0" bIns="0" rIns="0">
            <a:spAutoFit/>
          </a:bodyPr>
          <a:lstStyle/>
          <a:p>
            <a:pPr algn="l">
              <a:lnSpc>
                <a:spcPts val="4900"/>
              </a:lnSpc>
            </a:pPr>
            <a:r>
              <a:rPr lang="en-US" sz="3500">
                <a:solidFill>
                  <a:srgbClr val="FFFFFF"/>
                </a:solidFill>
                <a:latin typeface="Poppins"/>
                <a:ea typeface="Poppins"/>
                <a:cs typeface="Poppins"/>
                <a:sym typeface="Poppins"/>
              </a:rPr>
              <a:t>Support Local Artisans</a:t>
            </a:r>
          </a:p>
        </p:txBody>
      </p:sp>
      <p:sp>
        <p:nvSpPr>
          <p:cNvPr name="TextBox 23" id="23"/>
          <p:cNvSpPr txBox="true"/>
          <p:nvPr/>
        </p:nvSpPr>
        <p:spPr>
          <a:xfrm rot="0">
            <a:off x="9750121" y="4773613"/>
            <a:ext cx="6533978" cy="635000"/>
          </a:xfrm>
          <a:prstGeom prst="rect">
            <a:avLst/>
          </a:prstGeom>
        </p:spPr>
        <p:txBody>
          <a:bodyPr anchor="t" rtlCol="false" tIns="0" lIns="0" bIns="0" rIns="0">
            <a:spAutoFit/>
          </a:bodyPr>
          <a:lstStyle/>
          <a:p>
            <a:pPr algn="l">
              <a:lnSpc>
                <a:spcPts val="4900"/>
              </a:lnSpc>
            </a:pPr>
            <a:r>
              <a:rPr lang="en-US" sz="3500">
                <a:solidFill>
                  <a:srgbClr val="FFFFFF"/>
                </a:solidFill>
                <a:latin typeface="Poppins"/>
                <a:ea typeface="Poppins"/>
                <a:cs typeface="Poppins"/>
                <a:sym typeface="Poppins"/>
              </a:rPr>
              <a:t>Ensure Ethical Sourcing</a:t>
            </a:r>
          </a:p>
        </p:txBody>
      </p:sp>
      <p:sp>
        <p:nvSpPr>
          <p:cNvPr name="TextBox 24" id="24"/>
          <p:cNvSpPr txBox="true"/>
          <p:nvPr/>
        </p:nvSpPr>
        <p:spPr>
          <a:xfrm rot="0">
            <a:off x="9750121" y="6411573"/>
            <a:ext cx="7094896" cy="635000"/>
          </a:xfrm>
          <a:prstGeom prst="rect">
            <a:avLst/>
          </a:prstGeom>
        </p:spPr>
        <p:txBody>
          <a:bodyPr anchor="t" rtlCol="false" tIns="0" lIns="0" bIns="0" rIns="0">
            <a:spAutoFit/>
          </a:bodyPr>
          <a:lstStyle/>
          <a:p>
            <a:pPr algn="l">
              <a:lnSpc>
                <a:spcPts val="4900"/>
              </a:lnSpc>
            </a:pPr>
            <a:r>
              <a:rPr lang="en-US" sz="3500">
                <a:solidFill>
                  <a:srgbClr val="FFFFFF"/>
                </a:solidFill>
                <a:latin typeface="Poppins"/>
                <a:ea typeface="Poppins"/>
                <a:cs typeface="Poppins"/>
                <a:sym typeface="Poppins"/>
              </a:rPr>
              <a:t>Minimize Environmental Impact</a:t>
            </a:r>
          </a:p>
        </p:txBody>
      </p:sp>
      <p:sp>
        <p:nvSpPr>
          <p:cNvPr name="TextBox 25" id="25"/>
          <p:cNvSpPr txBox="true"/>
          <p:nvPr/>
        </p:nvSpPr>
        <p:spPr>
          <a:xfrm rot="0">
            <a:off x="9750121" y="8049533"/>
            <a:ext cx="6533978" cy="635000"/>
          </a:xfrm>
          <a:prstGeom prst="rect">
            <a:avLst/>
          </a:prstGeom>
        </p:spPr>
        <p:txBody>
          <a:bodyPr anchor="t" rtlCol="false" tIns="0" lIns="0" bIns="0" rIns="0">
            <a:spAutoFit/>
          </a:bodyPr>
          <a:lstStyle/>
          <a:p>
            <a:pPr algn="l">
              <a:lnSpc>
                <a:spcPts val="4900"/>
              </a:lnSpc>
            </a:pPr>
            <a:r>
              <a:rPr lang="en-US" sz="3500">
                <a:solidFill>
                  <a:srgbClr val="FFFFFF"/>
                </a:solidFill>
                <a:latin typeface="Poppins"/>
                <a:ea typeface="Poppins"/>
                <a:cs typeface="Poppins"/>
                <a:sym typeface="Poppins"/>
              </a:rPr>
              <a:t>Inspire Global Change</a:t>
            </a:r>
          </a:p>
        </p:txBody>
      </p:sp>
      <p:sp>
        <p:nvSpPr>
          <p:cNvPr name="TextBox 26" id="26"/>
          <p:cNvSpPr txBox="true"/>
          <p:nvPr/>
        </p:nvSpPr>
        <p:spPr>
          <a:xfrm rot="0">
            <a:off x="9750121" y="1496825"/>
            <a:ext cx="6533978" cy="635000"/>
          </a:xfrm>
          <a:prstGeom prst="rect">
            <a:avLst/>
          </a:prstGeom>
        </p:spPr>
        <p:txBody>
          <a:bodyPr anchor="t" rtlCol="false" tIns="0" lIns="0" bIns="0" rIns="0">
            <a:spAutoFit/>
          </a:bodyPr>
          <a:lstStyle/>
          <a:p>
            <a:pPr algn="l">
              <a:lnSpc>
                <a:spcPts val="4900"/>
              </a:lnSpc>
            </a:pPr>
            <a:r>
              <a:rPr lang="en-US" sz="3500">
                <a:solidFill>
                  <a:srgbClr val="FFFFFF"/>
                </a:solidFill>
                <a:latin typeface="Poppins"/>
                <a:ea typeface="Poppins"/>
                <a:cs typeface="Poppins"/>
                <a:sym typeface="Poppins"/>
              </a:rPr>
              <a:t>Pr</a:t>
            </a:r>
            <a:r>
              <a:rPr lang="en-US" sz="3500">
                <a:solidFill>
                  <a:srgbClr val="FFFFFF"/>
                </a:solidFill>
                <a:latin typeface="Poppins"/>
                <a:ea typeface="Poppins"/>
                <a:cs typeface="Poppins"/>
                <a:sym typeface="Poppins"/>
              </a:rPr>
              <a:t>omote Sustainable Fashion</a:t>
            </a:r>
          </a:p>
        </p:txBody>
      </p:sp>
      <p:sp>
        <p:nvSpPr>
          <p:cNvPr name="TextBox 27" id="27"/>
          <p:cNvSpPr txBox="true"/>
          <p:nvPr/>
        </p:nvSpPr>
        <p:spPr>
          <a:xfrm rot="0">
            <a:off x="8930981" y="3135652"/>
            <a:ext cx="660063" cy="635000"/>
          </a:xfrm>
          <a:prstGeom prst="rect">
            <a:avLst/>
          </a:prstGeom>
        </p:spPr>
        <p:txBody>
          <a:bodyPr anchor="t" rtlCol="false" tIns="0" lIns="0" bIns="0" rIns="0">
            <a:spAutoFit/>
          </a:bodyPr>
          <a:lstStyle/>
          <a:p>
            <a:pPr algn="l">
              <a:lnSpc>
                <a:spcPts val="4900"/>
              </a:lnSpc>
            </a:pPr>
            <a:r>
              <a:rPr lang="en-US" sz="3500" b="true">
                <a:solidFill>
                  <a:srgbClr val="FFFFFF"/>
                </a:solidFill>
                <a:latin typeface="Poppins Bold"/>
                <a:ea typeface="Poppins Bold"/>
                <a:cs typeface="Poppins Bold"/>
                <a:sym typeface="Poppins Bold"/>
              </a:rPr>
              <a:t>02</a:t>
            </a:r>
          </a:p>
        </p:txBody>
      </p:sp>
      <p:sp>
        <p:nvSpPr>
          <p:cNvPr name="TextBox 28" id="28"/>
          <p:cNvSpPr txBox="true"/>
          <p:nvPr/>
        </p:nvSpPr>
        <p:spPr>
          <a:xfrm rot="0">
            <a:off x="8930981" y="4799353"/>
            <a:ext cx="660063" cy="635000"/>
          </a:xfrm>
          <a:prstGeom prst="rect">
            <a:avLst/>
          </a:prstGeom>
        </p:spPr>
        <p:txBody>
          <a:bodyPr anchor="t" rtlCol="false" tIns="0" lIns="0" bIns="0" rIns="0">
            <a:spAutoFit/>
          </a:bodyPr>
          <a:lstStyle/>
          <a:p>
            <a:pPr algn="l">
              <a:lnSpc>
                <a:spcPts val="4900"/>
              </a:lnSpc>
            </a:pPr>
            <a:r>
              <a:rPr lang="en-US" sz="3500" b="true">
                <a:solidFill>
                  <a:srgbClr val="FFFFFF"/>
                </a:solidFill>
                <a:latin typeface="Poppins Bold"/>
                <a:ea typeface="Poppins Bold"/>
                <a:cs typeface="Poppins Bold"/>
                <a:sym typeface="Poppins Bold"/>
              </a:rPr>
              <a:t>03</a:t>
            </a:r>
          </a:p>
        </p:txBody>
      </p:sp>
      <p:sp>
        <p:nvSpPr>
          <p:cNvPr name="TextBox 29" id="29"/>
          <p:cNvSpPr txBox="true"/>
          <p:nvPr/>
        </p:nvSpPr>
        <p:spPr>
          <a:xfrm rot="0">
            <a:off x="8930981" y="6463053"/>
            <a:ext cx="660063" cy="635000"/>
          </a:xfrm>
          <a:prstGeom prst="rect">
            <a:avLst/>
          </a:prstGeom>
        </p:spPr>
        <p:txBody>
          <a:bodyPr anchor="t" rtlCol="false" tIns="0" lIns="0" bIns="0" rIns="0">
            <a:spAutoFit/>
          </a:bodyPr>
          <a:lstStyle/>
          <a:p>
            <a:pPr algn="l">
              <a:lnSpc>
                <a:spcPts val="4900"/>
              </a:lnSpc>
            </a:pPr>
            <a:r>
              <a:rPr lang="en-US" sz="3500" b="true">
                <a:solidFill>
                  <a:srgbClr val="FFFFFF"/>
                </a:solidFill>
                <a:latin typeface="Poppins Bold"/>
                <a:ea typeface="Poppins Bold"/>
                <a:cs typeface="Poppins Bold"/>
                <a:sym typeface="Poppins Bold"/>
              </a:rPr>
              <a:t>04</a:t>
            </a:r>
          </a:p>
        </p:txBody>
      </p:sp>
      <p:sp>
        <p:nvSpPr>
          <p:cNvPr name="TextBox 30" id="30"/>
          <p:cNvSpPr txBox="true"/>
          <p:nvPr/>
        </p:nvSpPr>
        <p:spPr>
          <a:xfrm rot="0">
            <a:off x="8930981" y="8049533"/>
            <a:ext cx="660063" cy="635000"/>
          </a:xfrm>
          <a:prstGeom prst="rect">
            <a:avLst/>
          </a:prstGeom>
        </p:spPr>
        <p:txBody>
          <a:bodyPr anchor="t" rtlCol="false" tIns="0" lIns="0" bIns="0" rIns="0">
            <a:spAutoFit/>
          </a:bodyPr>
          <a:lstStyle/>
          <a:p>
            <a:pPr algn="l">
              <a:lnSpc>
                <a:spcPts val="4900"/>
              </a:lnSpc>
            </a:pPr>
            <a:r>
              <a:rPr lang="en-US" sz="3500" b="true">
                <a:solidFill>
                  <a:srgbClr val="FFFFFF"/>
                </a:solidFill>
                <a:latin typeface="Poppins Bold"/>
                <a:ea typeface="Poppins Bold"/>
                <a:cs typeface="Poppins Bold"/>
                <a:sym typeface="Poppins Bold"/>
              </a:rPr>
              <a:t>05</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3794759"/>
            <a:chOff x="0" y="0"/>
            <a:chExt cx="4816593" cy="999443"/>
          </a:xfrm>
        </p:grpSpPr>
        <p:sp>
          <p:nvSpPr>
            <p:cNvPr name="Freeform 3" id="3"/>
            <p:cNvSpPr/>
            <p:nvPr/>
          </p:nvSpPr>
          <p:spPr>
            <a:xfrm flipH="false" flipV="false" rot="0">
              <a:off x="0" y="0"/>
              <a:ext cx="4816592" cy="999443"/>
            </a:xfrm>
            <a:custGeom>
              <a:avLst/>
              <a:gdLst/>
              <a:ahLst/>
              <a:cxnLst/>
              <a:rect r="r" b="b" t="t" l="l"/>
              <a:pathLst>
                <a:path h="999443" w="4816592">
                  <a:moveTo>
                    <a:pt x="0" y="0"/>
                  </a:moveTo>
                  <a:lnTo>
                    <a:pt x="4816592" y="0"/>
                  </a:lnTo>
                  <a:lnTo>
                    <a:pt x="4816592" y="999443"/>
                  </a:lnTo>
                  <a:lnTo>
                    <a:pt x="0" y="999443"/>
                  </a:lnTo>
                  <a:close/>
                </a:path>
              </a:pathLst>
            </a:custGeom>
            <a:solidFill>
              <a:srgbClr val="1C661D"/>
            </a:solidFill>
          </p:spPr>
        </p:sp>
        <p:sp>
          <p:nvSpPr>
            <p:cNvPr name="TextBox 4" id="4"/>
            <p:cNvSpPr txBox="true"/>
            <p:nvPr/>
          </p:nvSpPr>
          <p:spPr>
            <a:xfrm>
              <a:off x="0" y="-38100"/>
              <a:ext cx="4816593" cy="1037543"/>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a:grpSpLocks noChangeAspect="true"/>
          </p:cNvGrpSpPr>
          <p:nvPr/>
        </p:nvGrpSpPr>
        <p:grpSpPr>
          <a:xfrm rot="0">
            <a:off x="1028700" y="4947284"/>
            <a:ext cx="2045257" cy="2045249"/>
            <a:chOff x="0" y="0"/>
            <a:chExt cx="6350000" cy="6349975"/>
          </a:xfrm>
        </p:grpSpPr>
        <p:sp>
          <p:nvSpPr>
            <p:cNvPr name="Freeform 6" id="6"/>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0" t="0" r="0" b="0"/>
              </a:stretch>
            </a:blipFill>
          </p:spPr>
        </p:sp>
      </p:grpSp>
      <p:sp>
        <p:nvSpPr>
          <p:cNvPr name="TextBox 7" id="7"/>
          <p:cNvSpPr txBox="true"/>
          <p:nvPr/>
        </p:nvSpPr>
        <p:spPr>
          <a:xfrm rot="0">
            <a:off x="1028700" y="738504"/>
            <a:ext cx="16230600" cy="1931036"/>
          </a:xfrm>
          <a:prstGeom prst="rect">
            <a:avLst/>
          </a:prstGeom>
        </p:spPr>
        <p:txBody>
          <a:bodyPr anchor="t" rtlCol="false" tIns="0" lIns="0" bIns="0" rIns="0">
            <a:spAutoFit/>
          </a:bodyPr>
          <a:lstStyle/>
          <a:p>
            <a:pPr algn="ctr">
              <a:lnSpc>
                <a:spcPts val="13999"/>
              </a:lnSpc>
            </a:pPr>
            <a:r>
              <a:rPr lang="en-US" b="true" sz="9999">
                <a:solidFill>
                  <a:srgbClr val="FFFFFF"/>
                </a:solidFill>
                <a:latin typeface="The Seasons Bold"/>
                <a:ea typeface="The Seasons Bold"/>
                <a:cs typeface="The Seasons Bold"/>
                <a:sym typeface="The Seasons Bold"/>
              </a:rPr>
              <a:t>OUR OTHER PRODUCTS</a:t>
            </a:r>
          </a:p>
        </p:txBody>
      </p:sp>
      <p:grpSp>
        <p:nvGrpSpPr>
          <p:cNvPr name="Group 8" id="8"/>
          <p:cNvGrpSpPr>
            <a:grpSpLocks noChangeAspect="true"/>
          </p:cNvGrpSpPr>
          <p:nvPr/>
        </p:nvGrpSpPr>
        <p:grpSpPr>
          <a:xfrm rot="0">
            <a:off x="1028700" y="7213051"/>
            <a:ext cx="2045257" cy="2045249"/>
            <a:chOff x="0" y="0"/>
            <a:chExt cx="6350000" cy="6349975"/>
          </a:xfrm>
        </p:grpSpPr>
        <p:sp>
          <p:nvSpPr>
            <p:cNvPr name="Freeform 9" id="9"/>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0" t="-12500" r="0" b="-12500"/>
              </a:stretch>
            </a:blipFill>
          </p:spPr>
        </p:sp>
      </p:grpSp>
      <p:grpSp>
        <p:nvGrpSpPr>
          <p:cNvPr name="Group 10" id="10"/>
          <p:cNvGrpSpPr>
            <a:grpSpLocks noChangeAspect="true"/>
          </p:cNvGrpSpPr>
          <p:nvPr/>
        </p:nvGrpSpPr>
        <p:grpSpPr>
          <a:xfrm rot="0">
            <a:off x="9897100" y="4947284"/>
            <a:ext cx="2045257" cy="2045249"/>
            <a:chOff x="0" y="0"/>
            <a:chExt cx="6350000" cy="6349975"/>
          </a:xfrm>
        </p:grpSpPr>
        <p:sp>
          <p:nvSpPr>
            <p:cNvPr name="Freeform 11" id="1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12500" r="0" b="-12500"/>
              </a:stretch>
            </a:blipFill>
          </p:spPr>
        </p:sp>
      </p:grpSp>
      <p:grpSp>
        <p:nvGrpSpPr>
          <p:cNvPr name="Group 12" id="12"/>
          <p:cNvGrpSpPr>
            <a:grpSpLocks noChangeAspect="true"/>
          </p:cNvGrpSpPr>
          <p:nvPr/>
        </p:nvGrpSpPr>
        <p:grpSpPr>
          <a:xfrm rot="0">
            <a:off x="9897100" y="7213051"/>
            <a:ext cx="2045257" cy="2045249"/>
            <a:chOff x="0" y="0"/>
            <a:chExt cx="6350000" cy="6349975"/>
          </a:xfrm>
        </p:grpSpPr>
        <p:sp>
          <p:nvSpPr>
            <p:cNvPr name="Freeform 13" id="13"/>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0" t="-12500" r="0" b="-12500"/>
              </a:stretch>
            </a:blipFill>
          </p:spPr>
        </p:sp>
      </p:grpSp>
      <p:sp>
        <p:nvSpPr>
          <p:cNvPr name="TextBox 14" id="14"/>
          <p:cNvSpPr txBox="true"/>
          <p:nvPr/>
        </p:nvSpPr>
        <p:spPr>
          <a:xfrm rot="0">
            <a:off x="3717026" y="5141317"/>
            <a:ext cx="3848047" cy="1297940"/>
          </a:xfrm>
          <a:prstGeom prst="rect">
            <a:avLst/>
          </a:prstGeom>
        </p:spPr>
        <p:txBody>
          <a:bodyPr anchor="t" rtlCol="false" tIns="0" lIns="0" bIns="0" rIns="0">
            <a:spAutoFit/>
          </a:bodyPr>
          <a:lstStyle/>
          <a:p>
            <a:pPr algn="l">
              <a:lnSpc>
                <a:spcPts val="4900"/>
              </a:lnSpc>
            </a:pPr>
            <a:r>
              <a:rPr lang="en-US" sz="3500" b="true">
                <a:solidFill>
                  <a:srgbClr val="000000"/>
                </a:solidFill>
                <a:latin typeface="The Seasons Bold"/>
                <a:ea typeface="The Seasons Bold"/>
                <a:cs typeface="The Seasons Bold"/>
                <a:sym typeface="The Seasons Bold"/>
              </a:rPr>
              <a:t>Boho Patchwork Overalls</a:t>
            </a:r>
          </a:p>
        </p:txBody>
      </p:sp>
      <p:sp>
        <p:nvSpPr>
          <p:cNvPr name="TextBox 15" id="15"/>
          <p:cNvSpPr txBox="true"/>
          <p:nvPr/>
        </p:nvSpPr>
        <p:spPr>
          <a:xfrm rot="0">
            <a:off x="3717026" y="7520030"/>
            <a:ext cx="3848047" cy="1297940"/>
          </a:xfrm>
          <a:prstGeom prst="rect">
            <a:avLst/>
          </a:prstGeom>
        </p:spPr>
        <p:txBody>
          <a:bodyPr anchor="t" rtlCol="false" tIns="0" lIns="0" bIns="0" rIns="0">
            <a:spAutoFit/>
          </a:bodyPr>
          <a:lstStyle/>
          <a:p>
            <a:pPr algn="l">
              <a:lnSpc>
                <a:spcPts val="4900"/>
              </a:lnSpc>
            </a:pPr>
            <a:r>
              <a:rPr lang="en-US" sz="3500" b="true">
                <a:solidFill>
                  <a:srgbClr val="000000"/>
                </a:solidFill>
                <a:latin typeface="The Seasons Bold"/>
                <a:ea typeface="The Seasons Bold"/>
                <a:cs typeface="The Seasons Bold"/>
                <a:sym typeface="The Seasons Bold"/>
              </a:rPr>
              <a:t>Harem Pants for Men &amp; Woimen</a:t>
            </a:r>
          </a:p>
        </p:txBody>
      </p:sp>
      <p:sp>
        <p:nvSpPr>
          <p:cNvPr name="TextBox 16" id="16"/>
          <p:cNvSpPr txBox="true"/>
          <p:nvPr/>
        </p:nvSpPr>
        <p:spPr>
          <a:xfrm rot="0">
            <a:off x="12590057" y="5254264"/>
            <a:ext cx="3848047" cy="1297940"/>
          </a:xfrm>
          <a:prstGeom prst="rect">
            <a:avLst/>
          </a:prstGeom>
        </p:spPr>
        <p:txBody>
          <a:bodyPr anchor="t" rtlCol="false" tIns="0" lIns="0" bIns="0" rIns="0">
            <a:spAutoFit/>
          </a:bodyPr>
          <a:lstStyle/>
          <a:p>
            <a:pPr algn="l">
              <a:lnSpc>
                <a:spcPts val="4900"/>
              </a:lnSpc>
            </a:pPr>
            <a:r>
              <a:rPr lang="en-US" sz="3500" b="true">
                <a:solidFill>
                  <a:srgbClr val="000000"/>
                </a:solidFill>
                <a:latin typeface="The Seasons Bold"/>
                <a:ea typeface="The Seasons Bold"/>
                <a:cs typeface="The Seasons Bold"/>
                <a:sym typeface="The Seasons Bold"/>
              </a:rPr>
              <a:t>Himalayan Breeze Dress</a:t>
            </a:r>
          </a:p>
        </p:txBody>
      </p:sp>
      <p:sp>
        <p:nvSpPr>
          <p:cNvPr name="TextBox 17" id="17"/>
          <p:cNvSpPr txBox="true"/>
          <p:nvPr/>
        </p:nvSpPr>
        <p:spPr>
          <a:xfrm rot="0">
            <a:off x="12590057" y="7520030"/>
            <a:ext cx="4158836" cy="1297940"/>
          </a:xfrm>
          <a:prstGeom prst="rect">
            <a:avLst/>
          </a:prstGeom>
        </p:spPr>
        <p:txBody>
          <a:bodyPr anchor="t" rtlCol="false" tIns="0" lIns="0" bIns="0" rIns="0">
            <a:spAutoFit/>
          </a:bodyPr>
          <a:lstStyle/>
          <a:p>
            <a:pPr algn="l">
              <a:lnSpc>
                <a:spcPts val="4900"/>
              </a:lnSpc>
            </a:pPr>
            <a:r>
              <a:rPr lang="en-US" sz="3500" b="true">
                <a:solidFill>
                  <a:srgbClr val="000000"/>
                </a:solidFill>
                <a:latin typeface="The Seasons Bold"/>
                <a:ea typeface="The Seasons Bold"/>
                <a:cs typeface="The Seasons Bold"/>
                <a:sym typeface="The Seasons Bold"/>
              </a:rPr>
              <a:t>Bamboo Mugs and Coffee Cups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72377" cy="3173181"/>
            <a:chOff x="0" y="0"/>
            <a:chExt cx="2573795" cy="835735"/>
          </a:xfrm>
        </p:grpSpPr>
        <p:sp>
          <p:nvSpPr>
            <p:cNvPr name="Freeform 3" id="3"/>
            <p:cNvSpPr/>
            <p:nvPr/>
          </p:nvSpPr>
          <p:spPr>
            <a:xfrm flipH="false" flipV="false" rot="0">
              <a:off x="0" y="0"/>
              <a:ext cx="2573795" cy="835735"/>
            </a:xfrm>
            <a:custGeom>
              <a:avLst/>
              <a:gdLst/>
              <a:ahLst/>
              <a:cxnLst/>
              <a:rect r="r" b="b" t="t" l="l"/>
              <a:pathLst>
                <a:path h="835735" w="2573795">
                  <a:moveTo>
                    <a:pt x="0" y="0"/>
                  </a:moveTo>
                  <a:lnTo>
                    <a:pt x="2573795" y="0"/>
                  </a:lnTo>
                  <a:lnTo>
                    <a:pt x="2573795" y="835735"/>
                  </a:lnTo>
                  <a:lnTo>
                    <a:pt x="0" y="835735"/>
                  </a:lnTo>
                  <a:close/>
                </a:path>
              </a:pathLst>
            </a:custGeom>
            <a:solidFill>
              <a:srgbClr val="1C661D"/>
            </a:solidFill>
          </p:spPr>
        </p:sp>
        <p:sp>
          <p:nvSpPr>
            <p:cNvPr name="TextBox 4" id="4"/>
            <p:cNvSpPr txBox="true"/>
            <p:nvPr/>
          </p:nvSpPr>
          <p:spPr>
            <a:xfrm>
              <a:off x="0" y="-38100"/>
              <a:ext cx="2573795" cy="873835"/>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a:grpSpLocks noChangeAspect="true"/>
          </p:cNvGrpSpPr>
          <p:nvPr/>
        </p:nvGrpSpPr>
        <p:grpSpPr>
          <a:xfrm rot="0">
            <a:off x="7351471" y="3917726"/>
            <a:ext cx="3580666" cy="3580652"/>
            <a:chOff x="0" y="0"/>
            <a:chExt cx="6350000" cy="6349975"/>
          </a:xfrm>
        </p:grpSpPr>
        <p:sp>
          <p:nvSpPr>
            <p:cNvPr name="Freeform 6" id="6"/>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0" t="-8386" r="0" b="-8386"/>
              </a:stretch>
            </a:blipFill>
          </p:spPr>
        </p:sp>
      </p:grpSp>
      <p:sp>
        <p:nvSpPr>
          <p:cNvPr name="TextBox 7" id="7"/>
          <p:cNvSpPr txBox="true"/>
          <p:nvPr/>
        </p:nvSpPr>
        <p:spPr>
          <a:xfrm rot="0">
            <a:off x="1028700" y="1019175"/>
            <a:ext cx="11413368" cy="1549399"/>
          </a:xfrm>
          <a:prstGeom prst="rect">
            <a:avLst/>
          </a:prstGeom>
        </p:spPr>
        <p:txBody>
          <a:bodyPr anchor="t" rtlCol="false" tIns="0" lIns="0" bIns="0" rIns="0">
            <a:spAutoFit/>
          </a:bodyPr>
          <a:lstStyle/>
          <a:p>
            <a:pPr algn="l">
              <a:lnSpc>
                <a:spcPts val="9999"/>
              </a:lnSpc>
            </a:pPr>
            <a:r>
              <a:rPr lang="en-US" sz="9999" b="true">
                <a:solidFill>
                  <a:srgbClr val="FFFFFF"/>
                </a:solidFill>
                <a:latin typeface="The Seasons Bold"/>
                <a:ea typeface="The Seasons Bold"/>
                <a:cs typeface="The Seasons Bold"/>
                <a:sym typeface="The Seasons Bold"/>
              </a:rPr>
              <a:t>OUR TEAM</a:t>
            </a:r>
          </a:p>
        </p:txBody>
      </p:sp>
      <p:grpSp>
        <p:nvGrpSpPr>
          <p:cNvPr name="Group 8" id="8"/>
          <p:cNvGrpSpPr>
            <a:grpSpLocks noChangeAspect="true"/>
          </p:cNvGrpSpPr>
          <p:nvPr/>
        </p:nvGrpSpPr>
        <p:grpSpPr>
          <a:xfrm rot="0">
            <a:off x="1511279" y="3917726"/>
            <a:ext cx="3580666" cy="3580652"/>
            <a:chOff x="0" y="0"/>
            <a:chExt cx="6350000" cy="6349975"/>
          </a:xfrm>
        </p:grpSpPr>
        <p:sp>
          <p:nvSpPr>
            <p:cNvPr name="Freeform 9" id="9"/>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0" t="-16666" r="0" b="-16666"/>
              </a:stretch>
            </a:blipFill>
          </p:spPr>
        </p:sp>
      </p:grpSp>
      <p:grpSp>
        <p:nvGrpSpPr>
          <p:cNvPr name="Group 10" id="10"/>
          <p:cNvGrpSpPr>
            <a:grpSpLocks noChangeAspect="true"/>
          </p:cNvGrpSpPr>
          <p:nvPr/>
        </p:nvGrpSpPr>
        <p:grpSpPr>
          <a:xfrm rot="0">
            <a:off x="13189563" y="3917726"/>
            <a:ext cx="3580666" cy="3580652"/>
            <a:chOff x="0" y="0"/>
            <a:chExt cx="6350000" cy="6349975"/>
          </a:xfrm>
        </p:grpSpPr>
        <p:sp>
          <p:nvSpPr>
            <p:cNvPr name="Freeform 11" id="1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16666" r="0" b="-16666"/>
              </a:stretch>
            </a:blipFill>
          </p:spPr>
        </p:sp>
      </p:grpSp>
      <p:sp>
        <p:nvSpPr>
          <p:cNvPr name="TextBox 12" id="12"/>
          <p:cNvSpPr txBox="true"/>
          <p:nvPr/>
        </p:nvSpPr>
        <p:spPr>
          <a:xfrm rot="0">
            <a:off x="736529" y="8041005"/>
            <a:ext cx="5130165" cy="516890"/>
          </a:xfrm>
          <a:prstGeom prst="rect">
            <a:avLst/>
          </a:prstGeom>
        </p:spPr>
        <p:txBody>
          <a:bodyPr anchor="t" rtlCol="false" tIns="0" lIns="0" bIns="0" rIns="0">
            <a:spAutoFit/>
          </a:bodyPr>
          <a:lstStyle/>
          <a:p>
            <a:pPr algn="ctr">
              <a:lnSpc>
                <a:spcPts val="4060"/>
              </a:lnSpc>
            </a:pPr>
            <a:r>
              <a:rPr lang="en-US" b="true" sz="2900" spc="145">
                <a:solidFill>
                  <a:srgbClr val="000000"/>
                </a:solidFill>
                <a:latin typeface="Poppins Bold"/>
                <a:ea typeface="Poppins Bold"/>
                <a:cs typeface="Poppins Bold"/>
                <a:sym typeface="Poppins Bold"/>
              </a:rPr>
              <a:t>Asmita Rajopadhyaya</a:t>
            </a:r>
          </a:p>
        </p:txBody>
      </p:sp>
      <p:sp>
        <p:nvSpPr>
          <p:cNvPr name="TextBox 13" id="13"/>
          <p:cNvSpPr txBox="true"/>
          <p:nvPr/>
        </p:nvSpPr>
        <p:spPr>
          <a:xfrm rot="0">
            <a:off x="1696936" y="8674099"/>
            <a:ext cx="3209352" cy="441325"/>
          </a:xfrm>
          <a:prstGeom prst="rect">
            <a:avLst/>
          </a:prstGeom>
        </p:spPr>
        <p:txBody>
          <a:bodyPr anchor="t" rtlCol="false" tIns="0" lIns="0" bIns="0" rIns="0">
            <a:spAutoFit/>
          </a:bodyPr>
          <a:lstStyle/>
          <a:p>
            <a:pPr algn="ctr">
              <a:lnSpc>
                <a:spcPts val="3499"/>
              </a:lnSpc>
            </a:pPr>
            <a:r>
              <a:rPr lang="en-US" sz="2499">
                <a:solidFill>
                  <a:srgbClr val="000000"/>
                </a:solidFill>
                <a:latin typeface="Poppins"/>
                <a:ea typeface="Poppins"/>
                <a:cs typeface="Poppins"/>
                <a:sym typeface="Poppins"/>
              </a:rPr>
              <a:t>Hemp Enthusiast</a:t>
            </a:r>
          </a:p>
        </p:txBody>
      </p:sp>
      <p:sp>
        <p:nvSpPr>
          <p:cNvPr name="TextBox 14" id="14"/>
          <p:cNvSpPr txBox="true"/>
          <p:nvPr/>
        </p:nvSpPr>
        <p:spPr>
          <a:xfrm rot="0">
            <a:off x="7438082" y="8041005"/>
            <a:ext cx="3411836" cy="516890"/>
          </a:xfrm>
          <a:prstGeom prst="rect">
            <a:avLst/>
          </a:prstGeom>
        </p:spPr>
        <p:txBody>
          <a:bodyPr anchor="t" rtlCol="false" tIns="0" lIns="0" bIns="0" rIns="0">
            <a:spAutoFit/>
          </a:bodyPr>
          <a:lstStyle/>
          <a:p>
            <a:pPr algn="ctr">
              <a:lnSpc>
                <a:spcPts val="4060"/>
              </a:lnSpc>
            </a:pPr>
            <a:r>
              <a:rPr lang="en-US" b="true" sz="2900" spc="145">
                <a:solidFill>
                  <a:srgbClr val="000000"/>
                </a:solidFill>
                <a:latin typeface="Poppins Bold"/>
                <a:ea typeface="Poppins Bold"/>
                <a:cs typeface="Poppins Bold"/>
                <a:sym typeface="Poppins Bold"/>
              </a:rPr>
              <a:t>Suraj Upadhyay</a:t>
            </a:r>
          </a:p>
        </p:txBody>
      </p:sp>
      <p:sp>
        <p:nvSpPr>
          <p:cNvPr name="TextBox 15" id="15"/>
          <p:cNvSpPr txBox="true"/>
          <p:nvPr/>
        </p:nvSpPr>
        <p:spPr>
          <a:xfrm rot="0">
            <a:off x="7438082" y="8674099"/>
            <a:ext cx="3209352" cy="441325"/>
          </a:xfrm>
          <a:prstGeom prst="rect">
            <a:avLst/>
          </a:prstGeom>
        </p:spPr>
        <p:txBody>
          <a:bodyPr anchor="t" rtlCol="false" tIns="0" lIns="0" bIns="0" rIns="0">
            <a:spAutoFit/>
          </a:bodyPr>
          <a:lstStyle/>
          <a:p>
            <a:pPr algn="ctr">
              <a:lnSpc>
                <a:spcPts val="3499"/>
              </a:lnSpc>
            </a:pPr>
            <a:r>
              <a:rPr lang="en-US" sz="2499">
                <a:solidFill>
                  <a:srgbClr val="000000"/>
                </a:solidFill>
                <a:latin typeface="Poppins"/>
                <a:ea typeface="Poppins"/>
                <a:cs typeface="Poppins"/>
                <a:sym typeface="Poppins"/>
              </a:rPr>
              <a:t>Hemp Enthusiast</a:t>
            </a:r>
          </a:p>
        </p:txBody>
      </p:sp>
      <p:sp>
        <p:nvSpPr>
          <p:cNvPr name="TextBox 16" id="16"/>
          <p:cNvSpPr txBox="true"/>
          <p:nvPr/>
        </p:nvSpPr>
        <p:spPr>
          <a:xfrm rot="0">
            <a:off x="12858023" y="8010357"/>
            <a:ext cx="4243746" cy="516890"/>
          </a:xfrm>
          <a:prstGeom prst="rect">
            <a:avLst/>
          </a:prstGeom>
        </p:spPr>
        <p:txBody>
          <a:bodyPr anchor="t" rtlCol="false" tIns="0" lIns="0" bIns="0" rIns="0">
            <a:spAutoFit/>
          </a:bodyPr>
          <a:lstStyle/>
          <a:p>
            <a:pPr algn="ctr">
              <a:lnSpc>
                <a:spcPts val="4060"/>
              </a:lnSpc>
            </a:pPr>
            <a:r>
              <a:rPr lang="en-US" b="true" sz="2900" spc="145">
                <a:solidFill>
                  <a:srgbClr val="000000"/>
                </a:solidFill>
                <a:latin typeface="Poppins Bold"/>
                <a:ea typeface="Poppins Bold"/>
                <a:cs typeface="Poppins Bold"/>
                <a:sym typeface="Poppins Bold"/>
              </a:rPr>
              <a:t>Deepak Upadhyay</a:t>
            </a:r>
          </a:p>
        </p:txBody>
      </p:sp>
      <p:sp>
        <p:nvSpPr>
          <p:cNvPr name="TextBox 17" id="17"/>
          <p:cNvSpPr txBox="true"/>
          <p:nvPr/>
        </p:nvSpPr>
        <p:spPr>
          <a:xfrm rot="0">
            <a:off x="13375220" y="8674099"/>
            <a:ext cx="3209352" cy="441325"/>
          </a:xfrm>
          <a:prstGeom prst="rect">
            <a:avLst/>
          </a:prstGeom>
        </p:spPr>
        <p:txBody>
          <a:bodyPr anchor="t" rtlCol="false" tIns="0" lIns="0" bIns="0" rIns="0">
            <a:spAutoFit/>
          </a:bodyPr>
          <a:lstStyle/>
          <a:p>
            <a:pPr algn="ctr">
              <a:lnSpc>
                <a:spcPts val="3499"/>
              </a:lnSpc>
            </a:pPr>
            <a:r>
              <a:rPr lang="en-US" sz="2499">
                <a:solidFill>
                  <a:srgbClr val="000000"/>
                </a:solidFill>
                <a:latin typeface="Poppins"/>
                <a:ea typeface="Poppins"/>
                <a:cs typeface="Poppins"/>
                <a:sym typeface="Poppins"/>
              </a:rPr>
              <a:t>Hemp Enthusiast</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804181" y="1759748"/>
            <a:ext cx="8169658" cy="3009951"/>
            <a:chOff x="0" y="0"/>
            <a:chExt cx="2151679" cy="792744"/>
          </a:xfrm>
        </p:grpSpPr>
        <p:sp>
          <p:nvSpPr>
            <p:cNvPr name="Freeform 3" id="3"/>
            <p:cNvSpPr/>
            <p:nvPr/>
          </p:nvSpPr>
          <p:spPr>
            <a:xfrm flipH="false" flipV="false" rot="0">
              <a:off x="0" y="0"/>
              <a:ext cx="2151679" cy="792744"/>
            </a:xfrm>
            <a:custGeom>
              <a:avLst/>
              <a:gdLst/>
              <a:ahLst/>
              <a:cxnLst/>
              <a:rect r="r" b="b" t="t" l="l"/>
              <a:pathLst>
                <a:path h="792744" w="2151679">
                  <a:moveTo>
                    <a:pt x="0" y="0"/>
                  </a:moveTo>
                  <a:lnTo>
                    <a:pt x="2151679" y="0"/>
                  </a:lnTo>
                  <a:lnTo>
                    <a:pt x="2151679" y="792744"/>
                  </a:lnTo>
                  <a:lnTo>
                    <a:pt x="0" y="792744"/>
                  </a:lnTo>
                  <a:close/>
                </a:path>
              </a:pathLst>
            </a:custGeom>
            <a:solidFill>
              <a:srgbClr val="1C661D"/>
            </a:solidFill>
          </p:spPr>
        </p:sp>
        <p:sp>
          <p:nvSpPr>
            <p:cNvPr name="TextBox 4" id="4"/>
            <p:cNvSpPr txBox="true"/>
            <p:nvPr/>
          </p:nvSpPr>
          <p:spPr>
            <a:xfrm>
              <a:off x="0" y="-38100"/>
              <a:ext cx="2151679" cy="83084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8804181" y="5517302"/>
            <a:ext cx="8169658" cy="3009951"/>
            <a:chOff x="0" y="0"/>
            <a:chExt cx="2151679" cy="792744"/>
          </a:xfrm>
        </p:grpSpPr>
        <p:sp>
          <p:nvSpPr>
            <p:cNvPr name="Freeform 6" id="6"/>
            <p:cNvSpPr/>
            <p:nvPr/>
          </p:nvSpPr>
          <p:spPr>
            <a:xfrm flipH="false" flipV="false" rot="0">
              <a:off x="0" y="0"/>
              <a:ext cx="2151679" cy="792744"/>
            </a:xfrm>
            <a:custGeom>
              <a:avLst/>
              <a:gdLst/>
              <a:ahLst/>
              <a:cxnLst/>
              <a:rect r="r" b="b" t="t" l="l"/>
              <a:pathLst>
                <a:path h="792744" w="2151679">
                  <a:moveTo>
                    <a:pt x="0" y="0"/>
                  </a:moveTo>
                  <a:lnTo>
                    <a:pt x="2151679" y="0"/>
                  </a:lnTo>
                  <a:lnTo>
                    <a:pt x="2151679" y="792744"/>
                  </a:lnTo>
                  <a:lnTo>
                    <a:pt x="0" y="792744"/>
                  </a:lnTo>
                  <a:close/>
                </a:path>
              </a:pathLst>
            </a:custGeom>
            <a:solidFill>
              <a:srgbClr val="1C661D"/>
            </a:solidFill>
          </p:spPr>
        </p:sp>
        <p:sp>
          <p:nvSpPr>
            <p:cNvPr name="TextBox 7" id="7"/>
            <p:cNvSpPr txBox="true"/>
            <p:nvPr/>
          </p:nvSpPr>
          <p:spPr>
            <a:xfrm>
              <a:off x="0" y="-38100"/>
              <a:ext cx="2151679" cy="830844"/>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0">
            <a:off x="9249073" y="2184811"/>
            <a:ext cx="647791" cy="474654"/>
          </a:xfrm>
          <a:custGeom>
            <a:avLst/>
            <a:gdLst/>
            <a:ahLst/>
            <a:cxnLst/>
            <a:rect r="r" b="b" t="t" l="l"/>
            <a:pathLst>
              <a:path h="474654" w="647791">
                <a:moveTo>
                  <a:pt x="0" y="0"/>
                </a:moveTo>
                <a:lnTo>
                  <a:pt x="647791" y="0"/>
                </a:lnTo>
                <a:lnTo>
                  <a:pt x="647791" y="474654"/>
                </a:lnTo>
                <a:lnTo>
                  <a:pt x="0" y="4746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9" id="9"/>
          <p:cNvSpPr txBox="true"/>
          <p:nvPr/>
        </p:nvSpPr>
        <p:spPr>
          <a:xfrm rot="0">
            <a:off x="1262798" y="3721100"/>
            <a:ext cx="6316426" cy="2835274"/>
          </a:xfrm>
          <a:prstGeom prst="rect">
            <a:avLst/>
          </a:prstGeom>
        </p:spPr>
        <p:txBody>
          <a:bodyPr anchor="t" rtlCol="false" tIns="0" lIns="0" bIns="0" rIns="0">
            <a:spAutoFit/>
          </a:bodyPr>
          <a:lstStyle/>
          <a:p>
            <a:pPr algn="l">
              <a:lnSpc>
                <a:spcPts val="9999"/>
              </a:lnSpc>
            </a:pPr>
            <a:r>
              <a:rPr lang="en-US" sz="9999" b="true">
                <a:solidFill>
                  <a:srgbClr val="000000"/>
                </a:solidFill>
                <a:latin typeface="The Seasons Bold"/>
                <a:ea typeface="The Seasons Bold"/>
                <a:cs typeface="The Seasons Bold"/>
                <a:sym typeface="The Seasons Bold"/>
              </a:rPr>
              <a:t>PRODUCT REVIEW</a:t>
            </a:r>
          </a:p>
        </p:txBody>
      </p:sp>
      <p:sp>
        <p:nvSpPr>
          <p:cNvPr name="TextBox 10" id="10"/>
          <p:cNvSpPr txBox="true"/>
          <p:nvPr/>
        </p:nvSpPr>
        <p:spPr>
          <a:xfrm rot="0">
            <a:off x="9249073" y="3016567"/>
            <a:ext cx="7279872" cy="879475"/>
          </a:xfrm>
          <a:prstGeom prst="rect">
            <a:avLst/>
          </a:prstGeom>
        </p:spPr>
        <p:txBody>
          <a:bodyPr anchor="t" rtlCol="false" tIns="0" lIns="0" bIns="0" rIns="0">
            <a:spAutoFit/>
          </a:bodyPr>
          <a:lstStyle/>
          <a:p>
            <a:pPr algn="l">
              <a:lnSpc>
                <a:spcPts val="3499"/>
              </a:lnSpc>
            </a:pPr>
            <a:r>
              <a:rPr lang="en-US" sz="2499">
                <a:solidFill>
                  <a:srgbClr val="FFFFFF"/>
                </a:solidFill>
                <a:latin typeface="Poppins"/>
                <a:ea typeface="Poppins"/>
                <a:cs typeface="Poppins"/>
                <a:sym typeface="Poppins"/>
              </a:rPr>
              <a:t>G</a:t>
            </a:r>
            <a:r>
              <a:rPr lang="en-US" sz="2499">
                <a:solidFill>
                  <a:srgbClr val="FFFFFF"/>
                </a:solidFill>
                <a:latin typeface="Poppins"/>
                <a:ea typeface="Poppins"/>
                <a:cs typeface="Poppins"/>
                <a:sym typeface="Poppins"/>
              </a:rPr>
              <a:t>reat hats and backpacks. Love the colours and varieties</a:t>
            </a:r>
          </a:p>
        </p:txBody>
      </p:sp>
      <p:sp>
        <p:nvSpPr>
          <p:cNvPr name="Freeform 11" id="11"/>
          <p:cNvSpPr/>
          <p:nvPr/>
        </p:nvSpPr>
        <p:spPr>
          <a:xfrm flipH="false" flipV="false" rot="0">
            <a:off x="9249073" y="5947587"/>
            <a:ext cx="647791" cy="474654"/>
          </a:xfrm>
          <a:custGeom>
            <a:avLst/>
            <a:gdLst/>
            <a:ahLst/>
            <a:cxnLst/>
            <a:rect r="r" b="b" t="t" l="l"/>
            <a:pathLst>
              <a:path h="474654" w="647791">
                <a:moveTo>
                  <a:pt x="0" y="0"/>
                </a:moveTo>
                <a:lnTo>
                  <a:pt x="647791" y="0"/>
                </a:lnTo>
                <a:lnTo>
                  <a:pt x="647791" y="474653"/>
                </a:lnTo>
                <a:lnTo>
                  <a:pt x="0" y="4746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2" id="12"/>
          <p:cNvSpPr txBox="true"/>
          <p:nvPr/>
        </p:nvSpPr>
        <p:spPr>
          <a:xfrm rot="0">
            <a:off x="9249073" y="6779343"/>
            <a:ext cx="7279872" cy="2193925"/>
          </a:xfrm>
          <a:prstGeom prst="rect">
            <a:avLst/>
          </a:prstGeom>
        </p:spPr>
        <p:txBody>
          <a:bodyPr anchor="t" rtlCol="false" tIns="0" lIns="0" bIns="0" rIns="0">
            <a:spAutoFit/>
          </a:bodyPr>
          <a:lstStyle/>
          <a:p>
            <a:pPr algn="l">
              <a:lnSpc>
                <a:spcPts val="3499"/>
              </a:lnSpc>
            </a:pPr>
            <a:r>
              <a:rPr lang="en-US" sz="2499">
                <a:solidFill>
                  <a:srgbClr val="FFFFFF"/>
                </a:solidFill>
                <a:latin typeface="Poppins"/>
                <a:ea typeface="Poppins"/>
                <a:cs typeface="Poppins"/>
                <a:sym typeface="Poppins"/>
              </a:rPr>
              <a:t>S</a:t>
            </a:r>
            <a:r>
              <a:rPr lang="en-US" sz="2499">
                <a:solidFill>
                  <a:srgbClr val="FFFFFF"/>
                </a:solidFill>
                <a:latin typeface="Poppins"/>
                <a:ea typeface="Poppins"/>
                <a:cs typeface="Poppins"/>
                <a:sym typeface="Poppins"/>
              </a:rPr>
              <a:t>o beautiful! Gorgeous clothes and wonderful people too</a:t>
            </a:r>
          </a:p>
          <a:p>
            <a:pPr algn="l">
              <a:lnSpc>
                <a:spcPts val="3499"/>
              </a:lnSpc>
            </a:pPr>
          </a:p>
          <a:p>
            <a:pPr algn="l">
              <a:lnSpc>
                <a:spcPts val="3499"/>
              </a:lnSpc>
            </a:pPr>
          </a:p>
          <a:p>
            <a:pPr algn="l">
              <a:lnSpc>
                <a:spcPts val="3499"/>
              </a:lnSpc>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067245" y="3797741"/>
            <a:ext cx="12153511" cy="4501739"/>
            <a:chOff x="0" y="0"/>
            <a:chExt cx="3200925" cy="1185643"/>
          </a:xfrm>
        </p:grpSpPr>
        <p:sp>
          <p:nvSpPr>
            <p:cNvPr name="Freeform 3" id="3"/>
            <p:cNvSpPr/>
            <p:nvPr/>
          </p:nvSpPr>
          <p:spPr>
            <a:xfrm flipH="false" flipV="false" rot="0">
              <a:off x="0" y="0"/>
              <a:ext cx="3200925" cy="1185643"/>
            </a:xfrm>
            <a:custGeom>
              <a:avLst/>
              <a:gdLst/>
              <a:ahLst/>
              <a:cxnLst/>
              <a:rect r="r" b="b" t="t" l="l"/>
              <a:pathLst>
                <a:path h="1185643" w="3200925">
                  <a:moveTo>
                    <a:pt x="0" y="0"/>
                  </a:moveTo>
                  <a:lnTo>
                    <a:pt x="3200925" y="0"/>
                  </a:lnTo>
                  <a:lnTo>
                    <a:pt x="3200925" y="1185643"/>
                  </a:lnTo>
                  <a:lnTo>
                    <a:pt x="0" y="1185643"/>
                  </a:lnTo>
                  <a:close/>
                </a:path>
              </a:pathLst>
            </a:custGeom>
            <a:solidFill>
              <a:srgbClr val="1C661D"/>
            </a:solidFill>
          </p:spPr>
        </p:sp>
        <p:sp>
          <p:nvSpPr>
            <p:cNvPr name="TextBox 4" id="4"/>
            <p:cNvSpPr txBox="true"/>
            <p:nvPr/>
          </p:nvSpPr>
          <p:spPr>
            <a:xfrm>
              <a:off x="0" y="-38100"/>
              <a:ext cx="3200925" cy="1223743"/>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8274245" y="515321"/>
            <a:ext cx="1739511" cy="1405525"/>
          </a:xfrm>
          <a:custGeom>
            <a:avLst/>
            <a:gdLst/>
            <a:ahLst/>
            <a:cxnLst/>
            <a:rect r="r" b="b" t="t" l="l"/>
            <a:pathLst>
              <a:path h="1405525" w="1739511">
                <a:moveTo>
                  <a:pt x="0" y="0"/>
                </a:moveTo>
                <a:lnTo>
                  <a:pt x="1739510" y="0"/>
                </a:lnTo>
                <a:lnTo>
                  <a:pt x="1739510" y="1405525"/>
                </a:lnTo>
                <a:lnTo>
                  <a:pt x="0" y="1405525"/>
                </a:lnTo>
                <a:lnTo>
                  <a:pt x="0" y="0"/>
                </a:lnTo>
                <a:close/>
              </a:path>
            </a:pathLst>
          </a:custGeom>
          <a:blipFill>
            <a:blip r:embed="rId2"/>
            <a:stretch>
              <a:fillRect l="0" t="0" r="0" b="0"/>
            </a:stretch>
          </a:blipFill>
        </p:spPr>
      </p:sp>
      <p:sp>
        <p:nvSpPr>
          <p:cNvPr name="TextBox 6" id="6"/>
          <p:cNvSpPr txBox="true"/>
          <p:nvPr/>
        </p:nvSpPr>
        <p:spPr>
          <a:xfrm rot="0">
            <a:off x="4851407" y="1596996"/>
            <a:ext cx="8585187" cy="1927226"/>
          </a:xfrm>
          <a:prstGeom prst="rect">
            <a:avLst/>
          </a:prstGeom>
        </p:spPr>
        <p:txBody>
          <a:bodyPr anchor="t" rtlCol="false" tIns="0" lIns="0" bIns="0" rIns="0">
            <a:spAutoFit/>
          </a:bodyPr>
          <a:lstStyle/>
          <a:p>
            <a:pPr algn="ctr">
              <a:lnSpc>
                <a:spcPts val="13999"/>
              </a:lnSpc>
            </a:pPr>
            <a:r>
              <a:rPr lang="en-US" b="true" sz="9999">
                <a:solidFill>
                  <a:srgbClr val="000000"/>
                </a:solidFill>
                <a:latin typeface="The Seasons Bold"/>
                <a:ea typeface="The Seasons Bold"/>
                <a:cs typeface="The Seasons Bold"/>
                <a:sym typeface="The Seasons Bold"/>
              </a:rPr>
              <a:t>CONTACT US</a:t>
            </a:r>
          </a:p>
        </p:txBody>
      </p:sp>
      <p:sp>
        <p:nvSpPr>
          <p:cNvPr name="TextBox 7" id="7"/>
          <p:cNvSpPr txBox="true"/>
          <p:nvPr/>
        </p:nvSpPr>
        <p:spPr>
          <a:xfrm rot="0">
            <a:off x="6018713" y="4783137"/>
            <a:ext cx="6250574" cy="625475"/>
          </a:xfrm>
          <a:prstGeom prst="rect">
            <a:avLst/>
          </a:prstGeom>
        </p:spPr>
        <p:txBody>
          <a:bodyPr anchor="t" rtlCol="false" tIns="0" lIns="0" bIns="0" rIns="0">
            <a:spAutoFit/>
          </a:bodyPr>
          <a:lstStyle/>
          <a:p>
            <a:pPr algn="ctr">
              <a:lnSpc>
                <a:spcPts val="4899"/>
              </a:lnSpc>
            </a:pPr>
            <a:r>
              <a:rPr lang="en-US" sz="3499">
                <a:solidFill>
                  <a:srgbClr val="FFFFFF"/>
                </a:solidFill>
                <a:latin typeface="Poppins"/>
                <a:ea typeface="Poppins"/>
                <a:cs typeface="Poppins"/>
                <a:sym typeface="Poppins"/>
              </a:rPr>
              <a:t>+61 0481 992 044</a:t>
            </a:r>
          </a:p>
        </p:txBody>
      </p:sp>
      <p:sp>
        <p:nvSpPr>
          <p:cNvPr name="TextBox 8" id="8"/>
          <p:cNvSpPr txBox="true"/>
          <p:nvPr/>
        </p:nvSpPr>
        <p:spPr>
          <a:xfrm rot="0">
            <a:off x="5863854" y="5688247"/>
            <a:ext cx="6560291" cy="625475"/>
          </a:xfrm>
          <a:prstGeom prst="rect">
            <a:avLst/>
          </a:prstGeom>
        </p:spPr>
        <p:txBody>
          <a:bodyPr anchor="t" rtlCol="false" tIns="0" lIns="0" bIns="0" rIns="0">
            <a:spAutoFit/>
          </a:bodyPr>
          <a:lstStyle/>
          <a:p>
            <a:pPr algn="ctr">
              <a:lnSpc>
                <a:spcPts val="4899"/>
              </a:lnSpc>
            </a:pPr>
            <a:r>
              <a:rPr lang="en-US" sz="3499" u="sng">
                <a:solidFill>
                  <a:srgbClr val="FFFFFF"/>
                </a:solidFill>
                <a:latin typeface="Poppins"/>
                <a:ea typeface="Poppins"/>
                <a:cs typeface="Poppins"/>
                <a:sym typeface="Poppins"/>
                <a:hlinkClick r:id="rId3" tooltip="https://spreadmaya.com.au"/>
              </a:rPr>
              <a:t>https://spreadmaya.com.au</a:t>
            </a:r>
          </a:p>
        </p:txBody>
      </p:sp>
      <p:sp>
        <p:nvSpPr>
          <p:cNvPr name="TextBox 9" id="9"/>
          <p:cNvSpPr txBox="true"/>
          <p:nvPr/>
        </p:nvSpPr>
        <p:spPr>
          <a:xfrm rot="0">
            <a:off x="4619787" y="6589947"/>
            <a:ext cx="8816806" cy="625475"/>
          </a:xfrm>
          <a:prstGeom prst="rect">
            <a:avLst/>
          </a:prstGeom>
        </p:spPr>
        <p:txBody>
          <a:bodyPr anchor="t" rtlCol="false" tIns="0" lIns="0" bIns="0" rIns="0">
            <a:spAutoFit/>
          </a:bodyPr>
          <a:lstStyle/>
          <a:p>
            <a:pPr algn="ctr">
              <a:lnSpc>
                <a:spcPts val="4899"/>
              </a:lnSpc>
            </a:pPr>
            <a:r>
              <a:rPr lang="en-US" sz="3499" u="sng">
                <a:solidFill>
                  <a:srgbClr val="FFFFFF"/>
                </a:solidFill>
                <a:latin typeface="Poppins"/>
                <a:ea typeface="Poppins"/>
                <a:cs typeface="Poppins"/>
                <a:sym typeface="Poppins"/>
                <a:hlinkClick r:id="rId4" tooltip="https://maps.app.goo.gl/uUVenLYaDHZUL8E67"/>
              </a:rPr>
              <a:t>27 Louis St, Doveton VIC 3177, Australia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DAGwBznjx8U</dc:identifier>
  <dcterms:modified xsi:type="dcterms:W3CDTF">2011-08-01T06:04:30Z</dcterms:modified>
  <cp:revision>1</cp:revision>
  <dc:title>White Minimalist Simple Catalog Skincare Product Presentation</dc:title>
</cp:coreProperties>
</file>